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47"/>
  </p:notesMasterIdLst>
  <p:sldIdLst>
    <p:sldId id="256" r:id="rId2"/>
    <p:sldId id="269" r:id="rId3"/>
    <p:sldId id="257" r:id="rId4"/>
    <p:sldId id="309" r:id="rId5"/>
    <p:sldId id="312" r:id="rId6"/>
    <p:sldId id="310" r:id="rId7"/>
    <p:sldId id="304" r:id="rId8"/>
    <p:sldId id="305" r:id="rId9"/>
    <p:sldId id="268" r:id="rId10"/>
    <p:sldId id="311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13" r:id="rId39"/>
    <p:sldId id="270" r:id="rId40"/>
    <p:sldId id="301" r:id="rId41"/>
    <p:sldId id="259" r:id="rId42"/>
    <p:sldId id="302" r:id="rId43"/>
    <p:sldId id="258" r:id="rId44"/>
    <p:sldId id="267" r:id="rId45"/>
    <p:sldId id="303" r:id="rId4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138"/>
    <a:srgbClr val="695B3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82" autoAdjust="0"/>
  </p:normalViewPr>
  <p:slideViewPr>
    <p:cSldViewPr>
      <p:cViewPr varScale="1">
        <p:scale>
          <a:sx n="86" d="100"/>
          <a:sy n="86" d="100"/>
        </p:scale>
        <p:origin x="-23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404F95-154F-4A78-9FF8-E6CEC658CE87}" type="datetimeFigureOut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916735-F54A-4293-8B68-4E7B0BA1665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D5867F-947D-4C2B-9F4B-6316402AE816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F283EB-584E-4281-AEB0-E80A4E243460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EF6A78-3A9D-4F62-B9A4-0F311364ABA8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D1B5A6-9EF0-4058-8516-61B96DC734D9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58EB302-FDDB-42C7-8677-39D2092B6F1F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9E907F-911F-48D3-B19E-6263D08B3080}" type="slidenum">
              <a:rPr lang="en-AU" smtClean="0"/>
              <a:pPr>
                <a:defRPr/>
              </a:pPr>
              <a:t>22</a:t>
            </a:fld>
            <a:endParaRPr lang="en-A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5E0D3EA-C32E-4F79-B280-CDE250CFF574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C4BAC0-603F-4067-AE3D-A7BEB0FCDC92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55018B-C197-4E62-B816-0B544860D177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CAF632-206E-4832-BB13-89575F84610A}" type="slidenum">
              <a:rPr lang="en-AU" smtClean="0"/>
              <a:pPr>
                <a:defRPr/>
              </a:pPr>
              <a:t>26</a:t>
            </a:fld>
            <a:endParaRPr lang="en-A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27</a:t>
            </a:fld>
            <a:endParaRPr lang="en-A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28</a:t>
            </a:fld>
            <a:endParaRPr lang="en-A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76966F-91B6-46B4-A846-A225895FCF4E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146F38-EA87-4AC0-8056-FC6514FFAEA2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30</a:t>
            </a:fld>
            <a:endParaRPr lang="en-A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93EBC-4AC1-44EE-96E8-C2B7239AFE54}" type="slidenum">
              <a:rPr lang="en-AU" smtClean="0"/>
              <a:pPr>
                <a:defRPr/>
              </a:pPr>
              <a:t>31</a:t>
            </a:fld>
            <a:endParaRPr lang="en-A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32</a:t>
            </a:fld>
            <a:endParaRPr lang="en-A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33</a:t>
            </a:fld>
            <a:endParaRPr lang="en-A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34</a:t>
            </a:fld>
            <a:endParaRPr lang="en-A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EA4B70-C20C-462F-8B46-0998B34B6603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36</a:t>
            </a:fld>
            <a:endParaRPr lang="en-A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0D660-BBD4-47ED-8429-8F7B52647354}" type="slidenum">
              <a:rPr lang="en-AU" smtClean="0"/>
              <a:pPr>
                <a:defRPr/>
              </a:pPr>
              <a:t>37</a:t>
            </a:fld>
            <a:endParaRPr lang="en-A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F9FB4B-CEE0-44AD-A631-2DC9236211D5}" type="slidenum">
              <a:rPr lang="en-AU" smtClean="0"/>
              <a:pPr>
                <a:defRPr/>
              </a:pPr>
              <a:t>38</a:t>
            </a:fld>
            <a:endParaRPr lang="en-A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39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5CE964-9242-4CF5-BA92-397412D8EED6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40</a:t>
            </a:fld>
            <a:endParaRPr lang="en-A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C83F72-36BF-46B5-877E-BBD7F902C68E}" type="slidenum">
              <a:rPr lang="en-AU" smtClean="0"/>
              <a:pPr>
                <a:defRPr/>
              </a:pPr>
              <a:t>41</a:t>
            </a:fld>
            <a:endParaRPr lang="en-A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B62C97-5EA3-41DD-8D47-422877FDEE49}" type="slidenum">
              <a:rPr lang="en-AU" smtClean="0"/>
              <a:pPr>
                <a:defRPr/>
              </a:pPr>
              <a:t>42</a:t>
            </a:fld>
            <a:endParaRPr lang="en-A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5916735-F54A-4293-8B68-4E7B0BA1665E}" type="slidenum">
              <a:rPr lang="en-AU" smtClean="0"/>
              <a:pPr>
                <a:defRPr/>
              </a:pPr>
              <a:t>43</a:t>
            </a:fld>
            <a:endParaRPr lang="en-A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7D2D71-41C7-4955-AF4F-E4F5DD22AF02}" type="slidenum">
              <a:rPr lang="en-AU" smtClean="0"/>
              <a:pPr>
                <a:defRPr/>
              </a:pPr>
              <a:t>44</a:t>
            </a:fld>
            <a:endParaRPr lang="en-A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341E1E-140F-4ED4-8462-931D21BEBD1D}" type="slidenum">
              <a:rPr lang="en-AU" smtClean="0"/>
              <a:pPr>
                <a:defRPr/>
              </a:pPr>
              <a:t>45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/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175B72-9FB2-4CE4-B30B-43E752A7D574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Font typeface="+mj-lt"/>
              <a:buAutoNum type="arabicPeriod"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0397FD-720F-4835-B7D9-F6CD01991F1F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25BA96-63EE-40A5-8222-82EB301DD6B5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79A82B1-1CCA-4D61-A83F-1692A0F98D41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arenR"/>
              <a:defRPr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CA30D6-4143-489B-841F-6856BBDBE206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1EE920-7935-417C-911F-18AE494B206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5DEE35-0DC6-480C-BF36-9177E15F64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B074-4FD5-49DD-97C3-B9C2AD918EE0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95B0-4689-4623-971A-AAD7D179DB5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1DD02-78BE-46C2-B9B0-3F2F9A891C25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13EE-BAED-4C98-847D-0C44863C566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80A40-5D78-4AA1-8835-CDABCF6A04AB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76EAF-D99F-44F1-9F11-1D6B4560091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536FEA-8213-462F-8B29-A75718F33838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19F08A-7BB4-45D5-BC3D-AE98F09537C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38223-F000-46A9-B6A0-FDACB605F4BC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CD1F5-04B7-4048-BA63-57538981D20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944CF-6166-48E6-AEF5-63C0F9F84845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23A5-9764-48A7-9302-661FA2DBE84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695C3-C984-400D-A2A7-610CA9AE87CC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DBBAC-B752-4D5E-94D6-C4F9FE5132B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2CA6DE-8B27-453D-8D4B-A6439AC5C02C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2F92AA-7D07-4861-B6FC-8F083639CF9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A4161-C7D6-487F-8540-ABB714D4A112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BB68E-9174-4433-92B4-3AB241AA942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0894F6-F1F4-4B10-955A-C52CE434A7D9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CB1FAD-52AC-4916-81CA-060D84F1F0E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5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CD9DD27-736C-4752-B987-C7E08330A92A}" type="datetime1">
              <a:rPr lang="en-AU"/>
              <a:pPr>
                <a:defRPr/>
              </a:pPr>
              <a:t>21/03/2013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7ADDFFF-63D1-40C6-A0BD-F92D5A8A4D5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69" r:id="rId2"/>
    <p:sldLayoutId id="2147484077" r:id="rId3"/>
    <p:sldLayoutId id="2147484070" r:id="rId4"/>
    <p:sldLayoutId id="2147484071" r:id="rId5"/>
    <p:sldLayoutId id="2147484072" r:id="rId6"/>
    <p:sldLayoutId id="2147484078" r:id="rId7"/>
    <p:sldLayoutId id="2147484073" r:id="rId8"/>
    <p:sldLayoutId id="2147484079" r:id="rId9"/>
    <p:sldLayoutId id="2147484074" r:id="rId10"/>
    <p:sldLayoutId id="214748407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692150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600" dirty="0" smtClean="0"/>
              <a:t>Better Regulation workshop</a:t>
            </a:r>
            <a:br>
              <a:rPr lang="en-AU" sz="3600" dirty="0" smtClean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3600" dirty="0" smtClean="0"/>
              <a:t/>
            </a:r>
            <a:br>
              <a:rPr lang="en-AU" sz="3600" dirty="0" smtClean="0"/>
            </a:br>
            <a:r>
              <a:rPr lang="en-AU" sz="2000" dirty="0" smtClean="0"/>
              <a:t>transmission outputs and environmental factors</a:t>
            </a:r>
            <a:endParaRPr lang="en-AU" sz="2000" dirty="0"/>
          </a:p>
        </p:txBody>
      </p:sp>
      <p:pic>
        <p:nvPicPr>
          <p:cNvPr id="1026" name="Picture 2" descr="C:\Documents and Settings\lkeog\Local Settings\Temporary Internet Files\Content.IE5\2AIR206U\MP900403216[1]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915816" y="2708920"/>
            <a:ext cx="2016927" cy="302391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172" name="Picture 5" descr="D10 1334418  AER logo_landscape_RGB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5805488"/>
            <a:ext cx="216217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Consultation with sector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Process of consultation “new” to the AER 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are consulting far in advance of Draft Decision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Engaging with stakeholders in the development of our initial thinking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Minutes of meeting will recorded, but not attributed to particular stakeholders</a:t>
            </a:r>
          </a:p>
        </p:txBody>
      </p:sp>
      <p:pic>
        <p:nvPicPr>
          <p:cNvPr id="1638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Potential application of economic benchmarking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sz="2800" dirty="0" smtClean="0">
                <a:latin typeface="Lucida Fax" pitchFamily="18" charset="0"/>
              </a:rPr>
              <a:t>Su Wu</a:t>
            </a:r>
            <a:endParaRPr lang="en-AU" sz="2800" dirty="0">
              <a:latin typeface="Lucida Fax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Presentation structure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557338"/>
            <a:ext cx="8316912" cy="48958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Background and key concepts</a:t>
            </a:r>
          </a:p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Applications of economic benchmarking: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Cross-sectional analysis to measure relative efficiency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Time-series analysis to measure productivity change and its sources </a:t>
            </a:r>
          </a:p>
          <a:p>
            <a:pPr marL="216000" lvl="1">
              <a:buFont typeface="Verdana" pitchFamily="34" charset="0"/>
              <a:buNone/>
              <a:defRPr/>
            </a:pPr>
            <a:r>
              <a:rPr lang="en-AU" sz="3100" dirty="0" smtClean="0">
                <a:latin typeface="Lucida Fax" pitchFamily="18" charset="0"/>
              </a:rPr>
              <a:t>=&gt; Potential regulatory use of economic benchmarking: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Provide a basis for adjustment in short term to opex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Provide a basis for adjustment to cost escalation</a:t>
            </a:r>
          </a:p>
          <a:p>
            <a:pPr marL="432000" lvl="1">
              <a:defRPr/>
            </a:pPr>
            <a:r>
              <a:rPr lang="en-AU" sz="3100" dirty="0" smtClean="0">
                <a:latin typeface="Lucida Fax" pitchFamily="18" charset="0"/>
              </a:rPr>
              <a:t>Potential adjustment to opex and capex over time</a:t>
            </a:r>
          </a:p>
          <a:p>
            <a:pPr>
              <a:defRPr/>
            </a:pPr>
            <a:r>
              <a:rPr lang="en-AU" sz="3100" dirty="0" smtClean="0">
                <a:latin typeface="Lucida Fax" pitchFamily="18" charset="0"/>
              </a:rPr>
              <a:t>Development and implementation</a:t>
            </a:r>
          </a:p>
          <a:p>
            <a:pPr>
              <a:defRPr/>
            </a:pPr>
            <a:endParaRPr lang="en-AU" sz="3100" dirty="0">
              <a:latin typeface="Lucida Fax" pitchFamily="18" charset="0"/>
            </a:endParaRPr>
          </a:p>
          <a:p>
            <a:pPr lvl="1"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C7ED2-D322-4A23-B919-A380E708CFE2}" type="slidenum">
              <a:rPr lang="en-AU" smtClean="0"/>
              <a:pPr>
                <a:defRPr/>
              </a:pPr>
              <a:t>12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AU" sz="3200" b="1" dirty="0" smtClean="0">
                <a:latin typeface="Lucida Fax" pitchFamily="18" charset="0"/>
              </a:rPr>
              <a:t>BACKGROUND AND KEY CONCEPTS</a:t>
            </a:r>
            <a:endParaRPr lang="en-AU" sz="3200" b="1" dirty="0">
              <a:latin typeface="Lucida Fax" pitchFamily="18" charset="0"/>
            </a:endParaRP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3D863-018B-4E52-AC6D-F9A78F667EAA}" type="slidenum">
              <a:rPr lang="en-AU" smtClean="0"/>
              <a:pPr>
                <a:defRPr/>
              </a:pPr>
              <a:t>13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792162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Efficiency and the AER’s task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424862" cy="525621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AU" sz="2400" smtClean="0">
                <a:latin typeface="Lucida Fax" pitchFamily="18" charset="0"/>
              </a:rPr>
              <a:t>The measurement of efficiency is central to the AER’s task:</a:t>
            </a:r>
          </a:p>
          <a:p>
            <a:r>
              <a:rPr lang="en-AU" sz="2400" smtClean="0">
                <a:latin typeface="Lucida Fax" pitchFamily="18" charset="0"/>
              </a:rPr>
              <a:t>National Electricity Objective is to </a:t>
            </a:r>
            <a:r>
              <a:rPr lang="en-AU" sz="2400" i="1" smtClean="0">
                <a:latin typeface="Lucida Fax" pitchFamily="18" charset="0"/>
              </a:rPr>
              <a:t>‘promote </a:t>
            </a:r>
            <a:r>
              <a:rPr lang="en-AU" sz="2400" i="1" u="sng" smtClean="0">
                <a:latin typeface="Lucida Fax" pitchFamily="18" charset="0"/>
              </a:rPr>
              <a:t>efficient</a:t>
            </a:r>
            <a:r>
              <a:rPr lang="en-AU" sz="2400" i="1" smtClean="0">
                <a:latin typeface="Lucida Fax" pitchFamily="18" charset="0"/>
              </a:rPr>
              <a:t> investment in, and </a:t>
            </a:r>
            <a:r>
              <a:rPr lang="en-AU" sz="2400" i="1" u="sng" smtClean="0">
                <a:latin typeface="Lucida Fax" pitchFamily="18" charset="0"/>
              </a:rPr>
              <a:t>efficient</a:t>
            </a:r>
            <a:r>
              <a:rPr lang="en-AU" sz="2400" i="1" smtClean="0">
                <a:latin typeface="Lucida Fax" pitchFamily="18" charset="0"/>
              </a:rPr>
              <a:t> operation and use of, electricity services for the long term interests of consumers of electricity...’.</a:t>
            </a:r>
          </a:p>
          <a:p>
            <a:r>
              <a:rPr lang="en-AU" sz="2400" smtClean="0">
                <a:latin typeface="Lucida Fax" pitchFamily="18" charset="0"/>
              </a:rPr>
              <a:t>For opex and capex forecasts, the AER must be satisfied that the forecasts reasonably reflect the criteria.  Criteria include the efficient costs of meeting opex and capex objectives.</a:t>
            </a:r>
          </a:p>
          <a:p>
            <a:pPr marL="265113" lvl="1" indent="-265113">
              <a:buSzPct val="80000"/>
              <a:buFont typeface="Wingdings 2" pitchFamily="18" charset="2"/>
              <a:buChar char=""/>
            </a:pPr>
            <a:r>
              <a:rPr lang="en-AU" smtClean="0">
                <a:latin typeface="Lucida Fax" pitchFamily="18" charset="0"/>
              </a:rPr>
              <a:t>The new rules changed the opex and capex factors to provide an increased role for benchmarking.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E90F5-9C26-4937-9646-EED4E8684205}" type="slidenum">
              <a:rPr lang="en-AU" smtClean="0"/>
              <a:pPr>
                <a:defRPr/>
              </a:pPr>
              <a:t>14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7921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What is economic benchmarking?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351837" cy="4464050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We are seeking to measure the economic efficiency of an NSP by comparing its current performance to the performance of other NSPs and to its own past performance.  </a:t>
            </a:r>
          </a:p>
          <a:p>
            <a:r>
              <a:rPr lang="en-AU" sz="2400" smtClean="0">
                <a:latin typeface="Lucida Fax" pitchFamily="18" charset="0"/>
              </a:rPr>
              <a:t>We want to expand on our existing benchmarking to accommodate multiple inputs and multiple outputs relevant to NSP operations.  Current benchmarking (including category analysis) only provides a partial picture of efficiency which may not be reflected in overall performance.</a:t>
            </a:r>
          </a:p>
          <a:p>
            <a:endParaRPr lang="en-AU" sz="2100" smtClean="0">
              <a:latin typeface="Lucida Fax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CE5D6-8C45-4AAE-861B-C4EA20D2D882}" type="slidenum">
              <a:rPr lang="en-AU" smtClean="0"/>
              <a:pPr>
                <a:defRPr/>
              </a:pPr>
              <a:t>15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893175" cy="863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Application of economic benchmarking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424862" cy="4681537"/>
          </a:xfrm>
        </p:spPr>
        <p:txBody>
          <a:bodyPr/>
          <a:lstStyle/>
          <a:p>
            <a:r>
              <a:rPr lang="en-AU" sz="1800" smtClean="0">
                <a:latin typeface="Lucida Fax" pitchFamily="18" charset="0"/>
              </a:rPr>
              <a:t>Cross-sectional analysis (comparing NSPs to peers):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It measures relative efficiencies of individual NSPs.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The measures can be used to gauge the extent to which NSPs are responding to the incentive framework and the scope for further efficiency improvement.  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This information may be used to decide whether revealed costs should be accepted or whether a more detailed item-by-item review is required.  It may also be used to adjust base-year expenditure. </a:t>
            </a:r>
          </a:p>
          <a:p>
            <a:r>
              <a:rPr lang="en-AU" sz="1800" smtClean="0">
                <a:latin typeface="Lucida Fax" pitchFamily="18" charset="0"/>
              </a:rPr>
              <a:t>Time-series analysis (comparing NSPs over time):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It measures productivity change over time and its sources.</a:t>
            </a:r>
          </a:p>
          <a:p>
            <a:pPr lvl="1"/>
            <a:r>
              <a:rPr lang="en-AU" sz="1800" smtClean="0">
                <a:latin typeface="Lucida Fax" pitchFamily="18" charset="0"/>
              </a:rPr>
              <a:t>The measures can complement category analysis by identifying the scope for trend efficiency and productivity change. </a:t>
            </a:r>
          </a:p>
          <a:p>
            <a:endParaRPr lang="en-AU" sz="1800" smtClean="0">
              <a:latin typeface="Lucida Fax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115DB-1A68-4DB6-A390-C3CBB36F1B6F}" type="slidenum">
              <a:rPr lang="en-AU" smtClean="0"/>
              <a:pPr>
                <a:defRPr/>
              </a:pPr>
              <a:t>16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137525" cy="863600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Application to opex assessment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424862" cy="4681537"/>
          </a:xfrm>
        </p:spPr>
        <p:txBody>
          <a:bodyPr/>
          <a:lstStyle/>
          <a:p>
            <a:r>
              <a:rPr lang="en-AU" sz="2000" smtClean="0">
                <a:latin typeface="Lucida Fax" pitchFamily="18" charset="0"/>
              </a:rPr>
              <a:t>Current Australian regulatory practices in energy apply a ‘base-step-trend’ analysis to opex assessment, under which the base-year efficient opex is escalated for three changes: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output growth;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input-price escalation, accounting for partial factor productivity change;  </a:t>
            </a:r>
          </a:p>
          <a:p>
            <a:pPr lvl="1">
              <a:spcAft>
                <a:spcPts val="1800"/>
              </a:spcAft>
            </a:pPr>
            <a:r>
              <a:rPr lang="en-AU" sz="2000" smtClean="0">
                <a:latin typeface="Lucida Fax" pitchFamily="18" charset="0"/>
              </a:rPr>
              <a:t>before making allowance for ‘step changes’ in regulatory requirements or external operating environment. </a:t>
            </a:r>
          </a:p>
          <a:p>
            <a:pPr lvl="1">
              <a:spcAft>
                <a:spcPts val="1800"/>
              </a:spcAft>
            </a:pPr>
            <a:endParaRPr lang="en-AU" sz="2000" smtClean="0">
              <a:latin typeface="Lucida Fax" pitchFamily="18" charset="0"/>
            </a:endParaRPr>
          </a:p>
          <a:p>
            <a:r>
              <a:rPr lang="en-AU" sz="2000" smtClean="0">
                <a:latin typeface="Lucida Fax" pitchFamily="18" charset="0"/>
              </a:rPr>
              <a:t>Economic benchmarking can provide direct information on the base-year opex and opex productivity change components (and possibly scale economies effect that is sometimes separately measured under the output growth term).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9E26-3EB4-493F-A4AC-869B419DD05C}" type="slidenum">
              <a:rPr lang="en-AU" smtClean="0"/>
              <a:pPr>
                <a:defRPr/>
              </a:pPr>
              <a:t>17</a:t>
            </a:fld>
            <a:endParaRPr lang="en-AU" dirty="0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pic>
        <p:nvPicPr>
          <p:cNvPr id="2355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2988" y="4365625"/>
            <a:ext cx="71294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spcBef>
                <a:spcPts val="3000"/>
              </a:spcBef>
              <a:defRPr/>
            </a:pPr>
            <a:r>
              <a:rPr lang="en-AU" b="1" dirty="0" smtClean="0"/>
              <a:t/>
            </a:r>
            <a:br>
              <a:rPr lang="en-AU" b="1" dirty="0" smtClean="0"/>
            </a:br>
            <a:r>
              <a:rPr lang="en-AU" b="1" dirty="0" smtClean="0">
                <a:latin typeface="Lucida Fax" pitchFamily="18" charset="0"/>
              </a:rPr>
              <a:t>APPLICATIONS — CROSS-SECTIONAL ANALYSIS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24579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683443-9527-4EAD-BFB5-33627338F743}" type="slidenum">
              <a:rPr lang="en-AU" smtClean="0"/>
              <a:pPr>
                <a:defRPr/>
              </a:pPr>
              <a:t>18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Cross-sectional analysis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608513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Graphical analysis showing: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can change, depending on input-output specifications; 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can change, when relevant environmental factors are taken into account.</a:t>
            </a:r>
          </a:p>
          <a:p>
            <a:pPr>
              <a:spcBef>
                <a:spcPts val="1200"/>
              </a:spcBef>
            </a:pPr>
            <a:r>
              <a:rPr lang="en-AU" sz="2400" smtClean="0">
                <a:latin typeface="Lucida Fax" pitchFamily="18" charset="0"/>
              </a:rPr>
              <a:t>How is relative efficiency relevant to expenditure forecasts?</a:t>
            </a:r>
          </a:p>
          <a:p>
            <a:pPr>
              <a:spcBef>
                <a:spcPts val="1200"/>
              </a:spcBef>
            </a:pPr>
            <a:r>
              <a:rPr lang="en-AU" sz="2400" smtClean="0">
                <a:latin typeface="Lucida Fax" pitchFamily="18" charset="0"/>
              </a:rPr>
              <a:t>How cross-sectional analysis may be used?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885DF2-D27C-40DD-BC36-0FA0440C1676}" type="slidenum">
              <a:rPr lang="en-AU" smtClean="0"/>
              <a:pPr>
                <a:defRPr/>
              </a:pPr>
              <a:t>19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Agenda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482"/>
                <a:gridCol w="6635080"/>
              </a:tblGrid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Time</a:t>
                      </a:r>
                      <a:endParaRPr lang="en-AU" sz="26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6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Item</a:t>
                      </a:r>
                      <a:endParaRPr lang="en-AU" sz="1800" b="0" i="0" u="none" strike="noStrike" dirty="0">
                        <a:latin typeface="Aria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Opening by Mark McLeish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Application of economic benchmarking techniques </a:t>
                      </a: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presentation by AER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 staff</a:t>
                      </a:r>
                      <a:endParaRPr lang="en-AU" sz="2400" b="0" i="1" u="none" strike="noStrike" kern="1200" dirty="0" smtClean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14:05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14:20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What are the outputs</a:t>
                      </a: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? 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 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presentation by Economic Insights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15:25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Break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15:35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What are the operating environment factors</a:t>
                      </a:r>
                      <a:r>
                        <a:rPr lang="en-AU" sz="2400" b="0" i="0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?</a:t>
                      </a:r>
                    </a:p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Introductory </a:t>
                      </a:r>
                      <a:r>
                        <a:rPr lang="en-AU" sz="2400" b="0" i="1" u="none" strike="noStrike" kern="1200" baseline="0" dirty="0" smtClean="0">
                          <a:solidFill>
                            <a:schemeClr val="dk1"/>
                          </a:solidFill>
                          <a:latin typeface="Calibri"/>
                        </a:rPr>
                        <a:t>p</a:t>
                      </a:r>
                      <a:r>
                        <a:rPr lang="en-AU" sz="2400" b="0" i="1" u="none" strike="noStrike" kern="1200" dirty="0" smtClean="0">
                          <a:solidFill>
                            <a:schemeClr val="dk1"/>
                          </a:solidFill>
                          <a:latin typeface="Calibri"/>
                        </a:rPr>
                        <a:t>resentation by Economic Insights</a:t>
                      </a:r>
                      <a:endParaRPr lang="en-AU" sz="2400" b="0" i="1" u="none" strike="noStrike" kern="1200" dirty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</a:rPr>
                        <a:t>16:25</a:t>
                      </a:r>
                      <a:endParaRPr lang="en-AU" sz="2400" b="0" i="0" u="none" strike="noStrike" kern="1200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400" b="0" i="0" u="none" strike="noStrike" kern="1200" dirty="0">
                          <a:solidFill>
                            <a:schemeClr val="dk1"/>
                          </a:solidFill>
                          <a:latin typeface="Calibri"/>
                        </a:rPr>
                        <a:t>Next steps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pic>
        <p:nvPicPr>
          <p:cNvPr id="8225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92163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Basic model – one output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26627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6628" name="AutoShape 31"/>
          <p:cNvSpPr>
            <a:spLocks noChangeAspect="1" noChangeArrowheads="1" noTextEdit="1"/>
          </p:cNvSpPr>
          <p:nvPr/>
        </p:nvSpPr>
        <p:spPr bwMode="auto">
          <a:xfrm>
            <a:off x="1116013" y="1557338"/>
            <a:ext cx="67310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9" name="Line 30"/>
          <p:cNvSpPr>
            <a:spLocks noChangeShapeType="1"/>
          </p:cNvSpPr>
          <p:nvPr/>
        </p:nvSpPr>
        <p:spPr bwMode="auto">
          <a:xfrm>
            <a:off x="1717675" y="5700713"/>
            <a:ext cx="58277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6630" name="Line 29"/>
          <p:cNvSpPr>
            <a:spLocks noChangeShapeType="1"/>
          </p:cNvSpPr>
          <p:nvPr/>
        </p:nvSpPr>
        <p:spPr bwMode="auto">
          <a:xfrm flipV="1">
            <a:off x="1717675" y="2179638"/>
            <a:ext cx="1588" cy="352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V="1">
            <a:off x="3325813" y="4881563"/>
            <a:ext cx="0" cy="819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flipV="1">
            <a:off x="3325813" y="3924300"/>
            <a:ext cx="301625" cy="957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 flipV="1">
            <a:off x="4230688" y="2967038"/>
            <a:ext cx="903287" cy="409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5133975" y="2967038"/>
            <a:ext cx="15367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5" name="Text Box 24"/>
          <p:cNvSpPr txBox="1">
            <a:spLocks noChangeArrowheads="1"/>
          </p:cNvSpPr>
          <p:nvPr/>
        </p:nvSpPr>
        <p:spPr bwMode="auto">
          <a:xfrm>
            <a:off x="6916738" y="5837238"/>
            <a:ext cx="9302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6636" name="Text Box 23"/>
          <p:cNvSpPr txBox="1">
            <a:spLocks noChangeArrowheads="1"/>
          </p:cNvSpPr>
          <p:nvPr/>
        </p:nvSpPr>
        <p:spPr bwMode="auto">
          <a:xfrm>
            <a:off x="1116013" y="1706563"/>
            <a:ext cx="1027112" cy="4730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>
            <a:off x="1316038" y="5700713"/>
            <a:ext cx="5032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6670675" y="2798763"/>
            <a:ext cx="1079500" cy="41116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6639" name="Oval 20"/>
          <p:cNvSpPr>
            <a:spLocks noChangeArrowheads="1"/>
          </p:cNvSpPr>
          <p:nvPr/>
        </p:nvSpPr>
        <p:spPr bwMode="auto">
          <a:xfrm>
            <a:off x="3259138" y="4881563"/>
            <a:ext cx="120650" cy="1190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560763" y="3924300"/>
            <a:ext cx="120650" cy="117475"/>
          </a:xfrm>
          <a:prstGeom prst="ellipse">
            <a:avLst/>
          </a:prstGeom>
          <a:solidFill>
            <a:schemeClr val="tx1">
              <a:alpha val="61960"/>
            </a:scheme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1" name="Oval 18"/>
          <p:cNvSpPr>
            <a:spLocks noChangeArrowheads="1"/>
          </p:cNvSpPr>
          <p:nvPr/>
        </p:nvSpPr>
        <p:spPr bwMode="auto">
          <a:xfrm>
            <a:off x="4146550" y="335597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2" name="Oval 17"/>
          <p:cNvSpPr>
            <a:spLocks noChangeArrowheads="1"/>
          </p:cNvSpPr>
          <p:nvPr/>
        </p:nvSpPr>
        <p:spPr bwMode="auto">
          <a:xfrm>
            <a:off x="5091113" y="29384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 flipH="1">
            <a:off x="5092700" y="3984625"/>
            <a:ext cx="1588" cy="17160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 flipH="1">
            <a:off x="1714500" y="4000500"/>
            <a:ext cx="3416300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5" name="Oval 14"/>
          <p:cNvSpPr>
            <a:spLocks noChangeArrowheads="1"/>
          </p:cNvSpPr>
          <p:nvPr/>
        </p:nvSpPr>
        <p:spPr bwMode="auto">
          <a:xfrm>
            <a:off x="4383088" y="4333875"/>
            <a:ext cx="120650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6" name="Oval 13"/>
          <p:cNvSpPr>
            <a:spLocks noChangeArrowheads="1"/>
          </p:cNvSpPr>
          <p:nvPr/>
        </p:nvSpPr>
        <p:spPr bwMode="auto">
          <a:xfrm>
            <a:off x="5033963" y="3924300"/>
            <a:ext cx="120650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7" name="Oval 12"/>
          <p:cNvSpPr>
            <a:spLocks noChangeArrowheads="1"/>
          </p:cNvSpPr>
          <p:nvPr/>
        </p:nvSpPr>
        <p:spPr bwMode="auto">
          <a:xfrm>
            <a:off x="5832475" y="337661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8" name="Text Box 11"/>
          <p:cNvSpPr txBox="1">
            <a:spLocks noChangeArrowheads="1"/>
          </p:cNvSpPr>
          <p:nvPr/>
        </p:nvSpPr>
        <p:spPr bwMode="auto">
          <a:xfrm>
            <a:off x="5154613" y="3787775"/>
            <a:ext cx="4016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16013" y="3787775"/>
            <a:ext cx="703262" cy="5461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Y1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 flipV="1">
            <a:off x="3665538" y="3376613"/>
            <a:ext cx="565150" cy="5476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51" name="Oval 8"/>
          <p:cNvSpPr>
            <a:spLocks noChangeArrowheads="1"/>
          </p:cNvSpPr>
          <p:nvPr/>
        </p:nvSpPr>
        <p:spPr bwMode="auto">
          <a:xfrm>
            <a:off x="4897438" y="334962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H="1">
            <a:off x="3617913" y="4000500"/>
            <a:ext cx="1587" cy="17160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929188" y="5715000"/>
            <a:ext cx="749300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54" name="Oval 5"/>
          <p:cNvSpPr>
            <a:spLocks noChangeArrowheads="1"/>
          </p:cNvSpPr>
          <p:nvPr/>
        </p:nvSpPr>
        <p:spPr bwMode="auto">
          <a:xfrm>
            <a:off x="5737225" y="3619500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9138" y="5700713"/>
            <a:ext cx="798512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X*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56" name="Oval 3"/>
          <p:cNvSpPr>
            <a:spLocks noChangeArrowheads="1"/>
          </p:cNvSpPr>
          <p:nvPr/>
        </p:nvSpPr>
        <p:spPr bwMode="auto">
          <a:xfrm>
            <a:off x="3937000" y="4217988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143250" y="3571875"/>
            <a:ext cx="5873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A*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8AF40-FD57-49CE-8017-22852B4DF6BD}" type="slidenum">
              <a:rPr lang="en-AU" smtClean="0"/>
              <a:pPr>
                <a:defRPr/>
              </a:pPr>
              <a:t>20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01E3C"/>
                                      </p:to>
                                    </p:animClr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 animBg="1"/>
      <p:bldP spid="2075" grpId="0" animBg="1"/>
      <p:bldP spid="2074" grpId="0" animBg="1"/>
      <p:bldP spid="2073" grpId="0" animBg="1"/>
      <p:bldP spid="2069" grpId="0"/>
      <p:bldP spid="2064" grpId="0" animBg="1"/>
      <p:bldP spid="2063" grpId="0" animBg="1"/>
      <p:bldP spid="2058" grpId="0"/>
      <p:bldP spid="2057" grpId="0" animBg="1"/>
      <p:bldP spid="2055" grpId="0" animBg="1"/>
      <p:bldP spid="2054" grpId="0"/>
      <p:bldP spid="20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two outputs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2765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7652" name="AutoShape 31"/>
          <p:cNvSpPr>
            <a:spLocks noChangeAspect="1" noChangeArrowheads="1" noTextEdit="1"/>
          </p:cNvSpPr>
          <p:nvPr/>
        </p:nvSpPr>
        <p:spPr bwMode="auto">
          <a:xfrm>
            <a:off x="1116013" y="1557338"/>
            <a:ext cx="6731000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3" name="Line 30"/>
          <p:cNvSpPr>
            <a:spLocks noChangeShapeType="1"/>
          </p:cNvSpPr>
          <p:nvPr/>
        </p:nvSpPr>
        <p:spPr bwMode="auto">
          <a:xfrm>
            <a:off x="1717675" y="5700713"/>
            <a:ext cx="58277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7654" name="Line 29"/>
          <p:cNvSpPr>
            <a:spLocks noChangeShapeType="1"/>
          </p:cNvSpPr>
          <p:nvPr/>
        </p:nvSpPr>
        <p:spPr bwMode="auto">
          <a:xfrm flipV="1">
            <a:off x="1717675" y="2179638"/>
            <a:ext cx="1588" cy="3521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8679" name="Line 28"/>
          <p:cNvSpPr>
            <a:spLocks noChangeShapeType="1"/>
          </p:cNvSpPr>
          <p:nvPr/>
        </p:nvSpPr>
        <p:spPr bwMode="auto">
          <a:xfrm flipV="1">
            <a:off x="3325813" y="4881563"/>
            <a:ext cx="0" cy="819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0" name="Line 27"/>
          <p:cNvSpPr>
            <a:spLocks noChangeShapeType="1"/>
          </p:cNvSpPr>
          <p:nvPr/>
        </p:nvSpPr>
        <p:spPr bwMode="auto">
          <a:xfrm flipV="1">
            <a:off x="3325813" y="3924300"/>
            <a:ext cx="301625" cy="9572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1" name="Line 26"/>
          <p:cNvSpPr>
            <a:spLocks noChangeShapeType="1"/>
          </p:cNvSpPr>
          <p:nvPr/>
        </p:nvSpPr>
        <p:spPr bwMode="auto">
          <a:xfrm flipV="1">
            <a:off x="4230688" y="2967038"/>
            <a:ext cx="903287" cy="4095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2" name="Line 25"/>
          <p:cNvSpPr>
            <a:spLocks noChangeShapeType="1"/>
          </p:cNvSpPr>
          <p:nvPr/>
        </p:nvSpPr>
        <p:spPr bwMode="auto">
          <a:xfrm>
            <a:off x="5133975" y="2967038"/>
            <a:ext cx="153670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9" name="Text Box 24"/>
          <p:cNvSpPr txBox="1">
            <a:spLocks noChangeArrowheads="1"/>
          </p:cNvSpPr>
          <p:nvPr/>
        </p:nvSpPr>
        <p:spPr bwMode="auto">
          <a:xfrm>
            <a:off x="6916738" y="5837238"/>
            <a:ext cx="930275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1116013" y="1706563"/>
            <a:ext cx="1027112" cy="4730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7661" name="Text Box 22"/>
          <p:cNvSpPr txBox="1">
            <a:spLocks noChangeArrowheads="1"/>
          </p:cNvSpPr>
          <p:nvPr/>
        </p:nvSpPr>
        <p:spPr bwMode="auto">
          <a:xfrm>
            <a:off x="1316038" y="5700713"/>
            <a:ext cx="5032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8686" name="Text Box 21"/>
          <p:cNvSpPr txBox="1">
            <a:spLocks noChangeArrowheads="1"/>
          </p:cNvSpPr>
          <p:nvPr/>
        </p:nvSpPr>
        <p:spPr bwMode="auto">
          <a:xfrm>
            <a:off x="6670675" y="2798763"/>
            <a:ext cx="1079500" cy="41116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3259138" y="4881563"/>
            <a:ext cx="120650" cy="119062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3560763" y="3924300"/>
            <a:ext cx="120650" cy="117475"/>
          </a:xfrm>
          <a:prstGeom prst="ellipse">
            <a:avLst/>
          </a:prstGeom>
          <a:solidFill>
            <a:schemeClr val="tx1">
              <a:alpha val="61960"/>
            </a:scheme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4146550" y="335597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5091113" y="29384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2" name="Oval 14"/>
          <p:cNvSpPr>
            <a:spLocks noChangeArrowheads="1"/>
          </p:cNvSpPr>
          <p:nvPr/>
        </p:nvSpPr>
        <p:spPr bwMode="auto">
          <a:xfrm>
            <a:off x="4383088" y="4333875"/>
            <a:ext cx="120650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5033963" y="3924300"/>
            <a:ext cx="120650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5832475" y="337661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0" name="Text Box 11"/>
          <p:cNvSpPr txBox="1">
            <a:spLocks noChangeArrowheads="1"/>
          </p:cNvSpPr>
          <p:nvPr/>
        </p:nvSpPr>
        <p:spPr bwMode="auto">
          <a:xfrm>
            <a:off x="5154613" y="3787775"/>
            <a:ext cx="401637" cy="4095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695" name="Line 9"/>
          <p:cNvSpPr>
            <a:spLocks noChangeShapeType="1"/>
          </p:cNvSpPr>
          <p:nvPr/>
        </p:nvSpPr>
        <p:spPr bwMode="auto">
          <a:xfrm flipV="1">
            <a:off x="3665538" y="3376613"/>
            <a:ext cx="565150" cy="5476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897438" y="3349625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5737225" y="3619500"/>
            <a:ext cx="120650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3937000" y="4217988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pic>
        <p:nvPicPr>
          <p:cNvPr id="34" name="Picture 4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938" y="1125538"/>
            <a:ext cx="22383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8005B9-20DE-4B91-9948-D060286B6B82}" type="slidenum">
              <a:rPr lang="en-AU" smtClean="0"/>
              <a:pPr>
                <a:defRPr/>
              </a:pPr>
              <a:t>21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1" dur="indefinite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4" dur="indefinite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27" dur="indefinite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0" dur="indefinite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3" dur="indefinite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6" dur="indefinite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39" dur="indefinite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42" dur="indefinite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15"/>
                                      </p:to>
                                    </p:set>
                                    <p:animEffect filter="image" prLst="opacity: 0.15">
                                      <p:cBhvr rctx="IE">
                                        <p:cTn id="45" dur="indefinite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8" dur="indefinite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1" dur="indefinite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4" dur="indefinite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7" dur="indefinite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/>
      <p:bldP spid="28680" grpId="0" animBg="1"/>
      <p:bldP spid="28681" grpId="0" animBg="1"/>
      <p:bldP spid="28682" grpId="0" animBg="1"/>
      <p:bldP spid="2071" grpId="0"/>
      <p:bldP spid="28686" grpId="0"/>
      <p:bldP spid="2068" grpId="0" animBg="1"/>
      <p:bldP spid="2067" grpId="0" animBg="1"/>
      <p:bldP spid="2066" grpId="0" animBg="1"/>
      <p:bldP spid="2065" grpId="0" animBg="1"/>
      <p:bldP spid="2062" grpId="0" animBg="1"/>
      <p:bldP spid="2061" grpId="0" animBg="1"/>
      <p:bldP spid="2060" grpId="0" animBg="1"/>
      <p:bldP spid="28695" grpId="0" animBg="1"/>
      <p:bldP spid="2056" grpId="0" animBg="1"/>
      <p:bldP spid="2053" grpId="0" animBg="1"/>
      <p:bldP spid="20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two outputs 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28675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8676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8677" name="AutoShape 32"/>
          <p:cNvSpPr>
            <a:spLocks noChangeAspect="1" noChangeArrowheads="1" noTextEdit="1"/>
          </p:cNvSpPr>
          <p:nvPr/>
        </p:nvSpPr>
        <p:spPr bwMode="auto">
          <a:xfrm>
            <a:off x="1071563" y="1428750"/>
            <a:ext cx="6997700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78" name="Line 31"/>
          <p:cNvSpPr>
            <a:spLocks noChangeShapeType="1"/>
          </p:cNvSpPr>
          <p:nvPr/>
        </p:nvSpPr>
        <p:spPr bwMode="auto">
          <a:xfrm>
            <a:off x="1670050" y="5792788"/>
            <a:ext cx="60579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8679" name="Line 30"/>
          <p:cNvSpPr>
            <a:spLocks noChangeShapeType="1"/>
          </p:cNvSpPr>
          <p:nvPr/>
        </p:nvSpPr>
        <p:spPr bwMode="auto">
          <a:xfrm flipV="1">
            <a:off x="1670050" y="2012950"/>
            <a:ext cx="1588" cy="37798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 flipV="1">
            <a:off x="3341688" y="4941888"/>
            <a:ext cx="0" cy="850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 flipV="1">
            <a:off x="3341688" y="3946525"/>
            <a:ext cx="312737" cy="9953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 flipV="1">
            <a:off x="4281488" y="2914650"/>
            <a:ext cx="695325" cy="43973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>
            <a:off x="5102225" y="2876550"/>
            <a:ext cx="1595438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8684" name="Text Box 25"/>
          <p:cNvSpPr txBox="1">
            <a:spLocks noChangeArrowheads="1"/>
          </p:cNvSpPr>
          <p:nvPr/>
        </p:nvSpPr>
        <p:spPr bwMode="auto">
          <a:xfrm>
            <a:off x="6918325" y="5935663"/>
            <a:ext cx="914400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</a:p>
        </p:txBody>
      </p:sp>
      <p:sp>
        <p:nvSpPr>
          <p:cNvPr id="28685" name="Text Box 24"/>
          <p:cNvSpPr txBox="1">
            <a:spLocks noChangeArrowheads="1"/>
          </p:cNvSpPr>
          <p:nvPr/>
        </p:nvSpPr>
        <p:spPr bwMode="auto">
          <a:xfrm>
            <a:off x="1000125" y="1500188"/>
            <a:ext cx="1093788" cy="4937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8686" name="Text Box 23"/>
          <p:cNvSpPr txBox="1">
            <a:spLocks noChangeArrowheads="1"/>
          </p:cNvSpPr>
          <p:nvPr/>
        </p:nvSpPr>
        <p:spPr bwMode="auto">
          <a:xfrm>
            <a:off x="1252538" y="5792788"/>
            <a:ext cx="522287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6818313" y="2774950"/>
            <a:ext cx="1122362" cy="4286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3271838" y="4941888"/>
            <a:ext cx="125412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3586163" y="39465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4194175" y="3354388"/>
            <a:ext cx="125413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5200650" y="3257550"/>
            <a:ext cx="125413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5176838" y="3829050"/>
            <a:ext cx="3175" cy="196373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1670050" y="3829050"/>
            <a:ext cx="3551238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4440238" y="4746625"/>
            <a:ext cx="125412" cy="12223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" name="Oval 14"/>
          <p:cNvSpPr>
            <a:spLocks noChangeArrowheads="1"/>
          </p:cNvSpPr>
          <p:nvPr/>
        </p:nvSpPr>
        <p:spPr bwMode="auto">
          <a:xfrm>
            <a:off x="5116513" y="3770313"/>
            <a:ext cx="125412" cy="122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" name="Oval 13"/>
          <p:cNvSpPr>
            <a:spLocks noChangeArrowheads="1"/>
          </p:cNvSpPr>
          <p:nvPr/>
        </p:nvSpPr>
        <p:spPr bwMode="auto">
          <a:xfrm>
            <a:off x="5973763" y="28162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241925" y="3641725"/>
            <a:ext cx="419100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71563" y="3571875"/>
            <a:ext cx="600075" cy="5683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V="1">
            <a:off x="3694113" y="3378200"/>
            <a:ext cx="587375" cy="5683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4976813" y="2816225"/>
            <a:ext cx="125412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3810000" y="3829050"/>
            <a:ext cx="1588" cy="196373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929188" y="5786438"/>
            <a:ext cx="765175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848350" y="4067175"/>
            <a:ext cx="125413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489325" y="5792788"/>
            <a:ext cx="830263" cy="4270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X’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3976688" y="4368800"/>
            <a:ext cx="125412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748088" y="3770313"/>
            <a:ext cx="125412" cy="123825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402013" y="3521075"/>
            <a:ext cx="574675" cy="4254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endParaRPr lang="en-US" sz="2000" b="1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870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pic>
        <p:nvPicPr>
          <p:cNvPr id="28709" name="Picture 4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052513"/>
            <a:ext cx="22383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Oval 13"/>
          <p:cNvSpPr>
            <a:spLocks noChangeArrowheads="1"/>
          </p:cNvSpPr>
          <p:nvPr/>
        </p:nvSpPr>
        <p:spPr bwMode="auto">
          <a:xfrm>
            <a:off x="5111750" y="4068763"/>
            <a:ext cx="120650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0DD0A-698D-4640-8C2B-B33536B8BA9F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7" grpId="0" animBg="1"/>
      <p:bldP spid="27676" grpId="0" animBg="1"/>
      <p:bldP spid="27675" grpId="0" animBg="1"/>
      <p:bldP spid="27674" grpId="0" animBg="1"/>
      <p:bldP spid="27670" grpId="0"/>
      <p:bldP spid="27669" grpId="0" animBg="1"/>
      <p:bldP spid="27668" grpId="0" animBg="1"/>
      <p:bldP spid="27667" grpId="0" animBg="1"/>
      <p:bldP spid="27666" grpId="0" animBg="1"/>
      <p:bldP spid="27665" grpId="0" animBg="1"/>
      <p:bldP spid="27664" grpId="0" animBg="1"/>
      <p:bldP spid="27663" grpId="0" animBg="1"/>
      <p:bldP spid="2" grpId="0" animBg="1"/>
      <p:bldP spid="3" grpId="0" animBg="1"/>
      <p:bldP spid="5" grpId="0"/>
      <p:bldP spid="27658" grpId="0" animBg="1"/>
      <p:bldP spid="27657" grpId="0" animBg="1"/>
      <p:bldP spid="27656" grpId="0" animBg="1"/>
      <p:bldP spid="6" grpId="0"/>
      <p:bldP spid="7" grpId="0" animBg="1"/>
      <p:bldP spid="9" grpId="0" animBg="1"/>
      <p:bldP spid="10" grpId="0" animBg="1"/>
      <p:bldP spid="27650" grpId="0"/>
      <p:bldP spid="39" grpId="0" animBg="1"/>
      <p:bldP spid="39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0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Extended model – adjusting for environmental factors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29699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970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29701" name="AutoShape 31"/>
          <p:cNvSpPr>
            <a:spLocks noChangeAspect="1" noChangeArrowheads="1" noTextEdit="1"/>
          </p:cNvSpPr>
          <p:nvPr/>
        </p:nvSpPr>
        <p:spPr bwMode="auto">
          <a:xfrm>
            <a:off x="1042988" y="1557338"/>
            <a:ext cx="717708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9702" name="Line 30"/>
          <p:cNvSpPr>
            <a:spLocks noChangeShapeType="1"/>
          </p:cNvSpPr>
          <p:nvPr/>
        </p:nvSpPr>
        <p:spPr bwMode="auto">
          <a:xfrm>
            <a:off x="1685925" y="5759450"/>
            <a:ext cx="62134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9703" name="Line 29"/>
          <p:cNvSpPr>
            <a:spLocks noChangeShapeType="1"/>
          </p:cNvSpPr>
          <p:nvPr/>
        </p:nvSpPr>
        <p:spPr bwMode="auto">
          <a:xfrm flipV="1">
            <a:off x="1685925" y="2220913"/>
            <a:ext cx="1588" cy="35385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3462338" y="4929188"/>
            <a:ext cx="0" cy="8302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 flipV="1">
            <a:off x="3462338" y="4076700"/>
            <a:ext cx="322262" cy="8524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5357813" y="2928938"/>
            <a:ext cx="1492250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056438" y="5899150"/>
            <a:ext cx="1163637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  <a:r>
              <a:rPr lang="en-US" b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Adj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708" name="Text Box 24"/>
          <p:cNvSpPr txBox="1">
            <a:spLocks noChangeArrowheads="1"/>
          </p:cNvSpPr>
          <p:nvPr/>
        </p:nvSpPr>
        <p:spPr bwMode="auto">
          <a:xfrm>
            <a:off x="1042988" y="1739900"/>
            <a:ext cx="1203325" cy="481013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29709" name="Text Box 23"/>
          <p:cNvSpPr txBox="1">
            <a:spLocks noChangeArrowheads="1"/>
          </p:cNvSpPr>
          <p:nvPr/>
        </p:nvSpPr>
        <p:spPr bwMode="auto">
          <a:xfrm>
            <a:off x="1257300" y="5759450"/>
            <a:ext cx="536575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858000" y="2786063"/>
            <a:ext cx="1150938" cy="4175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</a:p>
        </p:txBody>
      </p:sp>
      <p:sp>
        <p:nvSpPr>
          <p:cNvPr id="26645" name="Oval 21"/>
          <p:cNvSpPr>
            <a:spLocks noChangeArrowheads="1"/>
          </p:cNvSpPr>
          <p:nvPr/>
        </p:nvSpPr>
        <p:spPr bwMode="auto">
          <a:xfrm>
            <a:off x="3394075" y="4929188"/>
            <a:ext cx="128588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4" name="Oval 20"/>
          <p:cNvSpPr>
            <a:spLocks noChangeArrowheads="1"/>
          </p:cNvSpPr>
          <p:nvPr/>
        </p:nvSpPr>
        <p:spPr bwMode="auto">
          <a:xfrm>
            <a:off x="3721100" y="4075113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4948238" y="3381375"/>
            <a:ext cx="128587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6556375" y="3286125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4884738" y="3844925"/>
            <a:ext cx="1587" cy="1914525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H="1">
            <a:off x="1685925" y="3844925"/>
            <a:ext cx="3268663" cy="1588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9" name="Oval 15"/>
          <p:cNvSpPr>
            <a:spLocks noChangeArrowheads="1"/>
          </p:cNvSpPr>
          <p:nvPr/>
        </p:nvSpPr>
        <p:spPr bwMode="auto">
          <a:xfrm>
            <a:off x="5221288" y="4808538"/>
            <a:ext cx="128587" cy="1206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4826000" y="3787775"/>
            <a:ext cx="128588" cy="119063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5778500" y="2855913"/>
            <a:ext cx="128588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954588" y="3635375"/>
            <a:ext cx="428625" cy="4397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42988" y="3638550"/>
            <a:ext cx="750887" cy="5540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3817938" y="2928938"/>
            <a:ext cx="1539875" cy="11477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5307013" y="2855913"/>
            <a:ext cx="128587" cy="1174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4110038" y="3844925"/>
            <a:ext cx="1587" cy="19145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572000" y="5786438"/>
            <a:ext cx="893763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6227763" y="4076700"/>
            <a:ext cx="128587" cy="115888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676650" y="5759450"/>
            <a:ext cx="850900" cy="41592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XA’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4398963" y="4370388"/>
            <a:ext cx="128587" cy="11588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7" name="Oval 3"/>
          <p:cNvSpPr>
            <a:spLocks noChangeArrowheads="1"/>
          </p:cNvSpPr>
          <p:nvPr/>
        </p:nvSpPr>
        <p:spPr bwMode="auto">
          <a:xfrm>
            <a:off x="4052888" y="3787775"/>
            <a:ext cx="127000" cy="119063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649663" y="3500438"/>
            <a:ext cx="590550" cy="414337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7CCF2-4C03-4310-8BF1-71546780C4C8}" type="slidenum">
              <a:rPr lang="en-AU" smtClean="0"/>
              <a:pPr>
                <a:defRPr/>
              </a:pPr>
              <a:t>23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6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52" grpId="0" animBg="1"/>
      <p:bldP spid="26651" grpId="0" animBg="1"/>
      <p:bldP spid="26650" grpId="0" animBg="1"/>
      <p:bldP spid="26646" grpId="0"/>
      <p:bldP spid="26645" grpId="0" animBg="1"/>
      <p:bldP spid="26644" grpId="0" animBg="1"/>
      <p:bldP spid="26643" grpId="0" animBg="1"/>
      <p:bldP spid="26642" grpId="0" animBg="1"/>
      <p:bldP spid="26641" grpId="0" animBg="1"/>
      <p:bldP spid="26640" grpId="0" animBg="1"/>
      <p:bldP spid="26639" grpId="0" animBg="1"/>
      <p:bldP spid="26638" grpId="0" animBg="1"/>
      <p:bldP spid="26637" grpId="0" animBg="1"/>
      <p:bldP spid="26636" grpId="0"/>
      <p:bldP spid="26635" grpId="0"/>
      <p:bldP spid="26634" grpId="0" animBg="1"/>
      <p:bldP spid="26633" grpId="0" animBg="1"/>
      <p:bldP spid="26632" grpId="0" animBg="1"/>
      <p:bldP spid="26631" grpId="0"/>
      <p:bldP spid="26630" grpId="0" animBg="1"/>
      <p:bldP spid="26629" grpId="0"/>
      <p:bldP spid="26628" grpId="0" animBg="1"/>
      <p:bldP spid="26627" grpId="0" animBg="1"/>
      <p:bldP spid="266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Key message from graphical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539750" y="17002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Effective economic benchmarking requires: </a:t>
            </a:r>
          </a:p>
          <a:p>
            <a:pPr lvl="1"/>
            <a:r>
              <a:rPr lang="en-AU" smtClean="0">
                <a:latin typeface="Lucida Fax" pitchFamily="18" charset="0"/>
              </a:rPr>
              <a:t>adequate modelling of multi-input and multi-output nature of production by NSPs;</a:t>
            </a:r>
          </a:p>
          <a:p>
            <a:pPr lvl="1"/>
            <a:r>
              <a:rPr lang="en-AU" smtClean="0">
                <a:latin typeface="Lucida Fax" pitchFamily="18" charset="0"/>
              </a:rPr>
              <a:t>appropriate incorporation of the impact of operating environmental factors over which the NSPs have no control.   </a:t>
            </a:r>
          </a:p>
          <a:p>
            <a:pPr>
              <a:buFont typeface="Wingdings 2" pitchFamily="18" charset="2"/>
              <a:buNone/>
            </a:pPr>
            <a:endParaRPr lang="en-AU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06407-056C-4D52-8C3B-5A741E07A8EE}" type="slidenum">
              <a:rPr lang="en-AU" smtClean="0"/>
              <a:pPr>
                <a:defRPr/>
              </a:pPr>
              <a:t>24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Regulatory use of cross-sectional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1767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The relative efficiency performance of individual NSPs can be used to gauge:</a:t>
            </a:r>
          </a:p>
          <a:p>
            <a:pPr lvl="1">
              <a:defRPr/>
            </a:pPr>
            <a:r>
              <a:rPr lang="en-AU" dirty="0" smtClean="0">
                <a:latin typeface="Lucida Fax" pitchFamily="18" charset="0"/>
              </a:rPr>
              <a:t>the extent to which NSPs are responding to the incentive framework;</a:t>
            </a:r>
          </a:p>
          <a:p>
            <a:pPr lvl="1">
              <a:defRPr/>
            </a:pPr>
            <a:r>
              <a:rPr lang="en-AU" dirty="0" smtClean="0">
                <a:latin typeface="Lucida Fax" pitchFamily="18" charset="0"/>
              </a:rPr>
              <a:t>the scope for efficiency improvement.</a:t>
            </a:r>
            <a:endParaRPr lang="en-AU" sz="2800" dirty="0" smtClean="0">
              <a:latin typeface="Lucida Fax" pitchFamily="18" charset="0"/>
            </a:endParaRP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AU" sz="2800" dirty="0" smtClean="0">
                <a:latin typeface="Lucida Fax" pitchFamily="18" charset="0"/>
              </a:rPr>
              <a:t>The short-run application, under which capital input is assumed fixed and modelled accordingly, provides a basis for adjustment in short term to opex.</a:t>
            </a:r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B490C-A631-4973-9017-ACC16B55BBC0}" type="slidenum">
              <a:rPr lang="en-AU" smtClean="0"/>
              <a:pPr>
                <a:defRPr/>
              </a:pPr>
              <a:t>25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183562" cy="647700"/>
          </a:xfrm>
        </p:spPr>
        <p:txBody>
          <a:bodyPr/>
          <a:lstStyle/>
          <a:p>
            <a:pPr>
              <a:defRPr/>
            </a:pPr>
            <a:r>
              <a:rPr lang="en-AU" sz="3200" dirty="0" smtClean="0">
                <a:latin typeface="Lucida Fax" pitchFamily="18" charset="0"/>
              </a:rPr>
              <a:t>Short-run applications</a:t>
            </a:r>
            <a:endParaRPr lang="en-AU" sz="3200" dirty="0">
              <a:latin typeface="Lucida Fax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89925" cy="4591050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AU" sz="2000" dirty="0" smtClean="0">
                <a:latin typeface="Lucida Fax" pitchFamily="18" charset="0"/>
              </a:rPr>
              <a:t>It is possible to conduct econometric modelling of opex cost function.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AU" sz="2000" dirty="0" smtClean="0">
                <a:latin typeface="Lucida Fax" pitchFamily="18" charset="0"/>
              </a:rPr>
              <a:t>This type of analysis is particularly useful for determining base-year efficient cost: 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Assume that an NSP is found to be inefficient in its use of opex, for the given level of technology, capital and outputs; 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One may expect that, its out-turned opex in the test year could be reduced to the estimated benchmark opex if the NSP operated efficiently;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The benchmark level of opex may be applied for the base-year in the coming regulatory period;</a:t>
            </a:r>
          </a:p>
          <a:p>
            <a:pPr marL="720000" lvl="1" indent="-342900">
              <a:defRPr/>
            </a:pPr>
            <a:r>
              <a:rPr lang="en-AU" sz="1600" dirty="0" smtClean="0">
                <a:latin typeface="Lucida Fax" pitchFamily="18" charset="0"/>
              </a:rPr>
              <a:t>This is the typical approach undertaken by the OFGEM in electricity distribution price control reviews.</a:t>
            </a:r>
          </a:p>
          <a:p>
            <a:pPr marL="437425" lvl="1" indent="-342900">
              <a:buSzPct val="80000"/>
              <a:buFont typeface="Wingdings 2" pitchFamily="18" charset="2"/>
              <a:buChar char=""/>
              <a:defRPr/>
            </a:pPr>
            <a:r>
              <a:rPr lang="en-AU" sz="2000" dirty="0" smtClean="0">
                <a:latin typeface="Lucida Fax" pitchFamily="18" charset="0"/>
              </a:rPr>
              <a:t>It has been put to the AER by NSPs.  See for example, Economic Insights (2012), </a:t>
            </a:r>
            <a:r>
              <a:rPr lang="en-AU" sz="2000" i="1" dirty="0" smtClean="0">
                <a:latin typeface="Lucida Fax" pitchFamily="18" charset="0"/>
              </a:rPr>
              <a:t>Econometric Estimates of the Victorian GDB Efficiency and Future Productivity Growth</a:t>
            </a:r>
            <a:r>
              <a:rPr lang="en-AU" sz="2000" dirty="0" smtClean="0">
                <a:latin typeface="Lucida Fax" pitchFamily="18" charset="0"/>
              </a:rPr>
              <a:t>, Reports prepared for SP AusNet, 28 March.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D0642-3C2C-4613-8EC8-919E6B9824CD}" type="slidenum">
              <a:rPr lang="en-AU" smtClean="0"/>
              <a:pPr>
                <a:defRPr/>
              </a:pPr>
              <a:t>26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b="1" dirty="0" smtClean="0">
                <a:latin typeface="Lucida Fax" pitchFamily="18" charset="0"/>
              </a:rPr>
              <a:t>APPLICATIONS — TIME-SERIES ANALYSIS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33795" name="Text Placeholder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>
              <a:spcBef>
                <a:spcPct val="0"/>
              </a:spcBef>
              <a:spcAft>
                <a:spcPct val="0"/>
              </a:spcAft>
            </a:pPr>
            <a:endParaRPr lang="en-AU" smtClean="0">
              <a:solidFill>
                <a:srgbClr val="B95C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5DAB1-7A9E-4EC2-B64F-5AEC0E590F32}" type="slidenum">
              <a:rPr lang="en-AU" smtClean="0"/>
              <a:pPr>
                <a:defRPr/>
              </a:pPr>
              <a:t>27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865188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Time-series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332287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Graphical analysis showing:</a:t>
            </a:r>
          </a:p>
          <a:p>
            <a:pPr lvl="1"/>
            <a:r>
              <a:rPr lang="en-AU" smtClean="0">
                <a:latin typeface="Lucida Fax" pitchFamily="18" charset="0"/>
              </a:rPr>
              <a:t>Relative efficiency performance of individual NSPs to the frontier over time</a:t>
            </a:r>
          </a:p>
          <a:p>
            <a:pPr lvl="1"/>
            <a:r>
              <a:rPr lang="en-AU" smtClean="0">
                <a:latin typeface="Lucida Fax" pitchFamily="18" charset="0"/>
              </a:rPr>
              <a:t>Decomposition of productivity change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How is efficiency and productivity change over time relevant to expenditure assessment?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How time-series analysis may be used?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Short-run vs. long-run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A1B6D-4759-4A1D-AD13-C58546BDD5CD}" type="slidenum">
              <a:rPr lang="en-AU" smtClean="0"/>
              <a:pPr>
                <a:defRPr/>
              </a:pPr>
              <a:t>28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3850" y="476250"/>
            <a:ext cx="8496300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Dynamic model – changes over time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5843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35844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pSp>
        <p:nvGrpSpPr>
          <p:cNvPr id="35845" name="Group 1"/>
          <p:cNvGrpSpPr>
            <a:grpSpLocks noChangeAspect="1"/>
          </p:cNvGrpSpPr>
          <p:nvPr/>
        </p:nvGrpSpPr>
        <p:grpSpPr bwMode="auto">
          <a:xfrm>
            <a:off x="1403350" y="1484313"/>
            <a:ext cx="6648450" cy="4618037"/>
            <a:chOff x="2555" y="7895"/>
            <a:chExt cx="5379" cy="3808"/>
          </a:xfrm>
        </p:grpSpPr>
        <p:sp>
          <p:nvSpPr>
            <p:cNvPr id="35847" name="AutoShape 30"/>
            <p:cNvSpPr>
              <a:spLocks noChangeAspect="1" noChangeArrowheads="1" noTextEdit="1"/>
            </p:cNvSpPr>
            <p:nvPr/>
          </p:nvSpPr>
          <p:spPr bwMode="auto">
            <a:xfrm>
              <a:off x="2555" y="7895"/>
              <a:ext cx="5360" cy="3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48" name="Line 29"/>
            <p:cNvSpPr>
              <a:spLocks noChangeShapeType="1"/>
            </p:cNvSpPr>
            <p:nvPr/>
          </p:nvSpPr>
          <p:spPr bwMode="auto">
            <a:xfrm>
              <a:off x="3035" y="11259"/>
              <a:ext cx="46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49" name="Line 28"/>
            <p:cNvSpPr>
              <a:spLocks noChangeShapeType="1"/>
            </p:cNvSpPr>
            <p:nvPr/>
          </p:nvSpPr>
          <p:spPr bwMode="auto">
            <a:xfrm flipV="1">
              <a:off x="3035" y="8427"/>
              <a:ext cx="1" cy="283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0" name="Line 27"/>
            <p:cNvSpPr>
              <a:spLocks noChangeShapeType="1"/>
            </p:cNvSpPr>
            <p:nvPr/>
          </p:nvSpPr>
          <p:spPr bwMode="auto">
            <a:xfrm flipV="1">
              <a:off x="4134" y="10454"/>
              <a:ext cx="1" cy="7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1" name="Line 26"/>
            <p:cNvSpPr>
              <a:spLocks noChangeShapeType="1"/>
            </p:cNvSpPr>
            <p:nvPr/>
          </p:nvSpPr>
          <p:spPr bwMode="auto">
            <a:xfrm flipV="1">
              <a:off x="4135" y="9373"/>
              <a:ext cx="367" cy="103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2" name="Line 25"/>
            <p:cNvSpPr>
              <a:spLocks noChangeShapeType="1"/>
            </p:cNvSpPr>
            <p:nvPr/>
          </p:nvSpPr>
          <p:spPr bwMode="auto">
            <a:xfrm>
              <a:off x="5653" y="8442"/>
              <a:ext cx="1115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3" name="Text Box 24"/>
            <p:cNvSpPr txBox="1">
              <a:spLocks noChangeArrowheads="1"/>
            </p:cNvSpPr>
            <p:nvPr/>
          </p:nvSpPr>
          <p:spPr bwMode="auto">
            <a:xfrm>
              <a:off x="7046" y="11370"/>
              <a:ext cx="869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Input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Adj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54" name="Text Box 23"/>
            <p:cNvSpPr txBox="1">
              <a:spLocks noChangeArrowheads="1"/>
            </p:cNvSpPr>
            <p:nvPr/>
          </p:nvSpPr>
          <p:spPr bwMode="auto">
            <a:xfrm>
              <a:off x="2661" y="8042"/>
              <a:ext cx="862" cy="385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Output</a:t>
              </a:r>
            </a:p>
          </p:txBody>
        </p:sp>
        <p:sp>
          <p:nvSpPr>
            <p:cNvPr id="35855" name="Text Box 22"/>
            <p:cNvSpPr txBox="1">
              <a:spLocks noChangeArrowheads="1"/>
            </p:cNvSpPr>
            <p:nvPr/>
          </p:nvSpPr>
          <p:spPr bwMode="auto">
            <a:xfrm>
              <a:off x="2715" y="11259"/>
              <a:ext cx="400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O</a:t>
              </a:r>
            </a:p>
          </p:txBody>
        </p:sp>
        <p:sp>
          <p:nvSpPr>
            <p:cNvPr id="35856" name="Text Box 21"/>
            <p:cNvSpPr txBox="1">
              <a:spLocks noChangeArrowheads="1"/>
            </p:cNvSpPr>
            <p:nvPr/>
          </p:nvSpPr>
          <p:spPr bwMode="auto">
            <a:xfrm>
              <a:off x="6795" y="8320"/>
              <a:ext cx="1139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Frontier </a:t>
              </a:r>
              <a:r>
                <a:rPr lang="en-US" b="1" i="1" baseline="-25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-25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57" name="Oval 20"/>
            <p:cNvSpPr>
              <a:spLocks noChangeArrowheads="1"/>
            </p:cNvSpPr>
            <p:nvPr/>
          </p:nvSpPr>
          <p:spPr bwMode="auto">
            <a:xfrm>
              <a:off x="4078" y="10357"/>
              <a:ext cx="96" cy="9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8" name="Oval 19"/>
            <p:cNvSpPr>
              <a:spLocks noChangeArrowheads="1"/>
            </p:cNvSpPr>
            <p:nvPr/>
          </p:nvSpPr>
          <p:spPr bwMode="auto">
            <a:xfrm>
              <a:off x="4521" y="10053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59" name="Oval 18"/>
            <p:cNvSpPr>
              <a:spLocks noChangeArrowheads="1"/>
            </p:cNvSpPr>
            <p:nvPr/>
          </p:nvSpPr>
          <p:spPr bwMode="auto">
            <a:xfrm>
              <a:off x="6014" y="9279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0" name="Line 17"/>
            <p:cNvSpPr>
              <a:spLocks noChangeShapeType="1"/>
            </p:cNvSpPr>
            <p:nvPr/>
          </p:nvSpPr>
          <p:spPr bwMode="auto">
            <a:xfrm flipH="1">
              <a:off x="5103" y="9450"/>
              <a:ext cx="1" cy="181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1" name="Line 16"/>
            <p:cNvSpPr>
              <a:spLocks noChangeShapeType="1"/>
            </p:cNvSpPr>
            <p:nvPr/>
          </p:nvSpPr>
          <p:spPr bwMode="auto">
            <a:xfrm flipH="1" flipV="1">
              <a:off x="3035" y="9421"/>
              <a:ext cx="2069" cy="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2" name="Oval 15"/>
            <p:cNvSpPr>
              <a:spLocks noChangeArrowheads="1"/>
            </p:cNvSpPr>
            <p:nvPr/>
          </p:nvSpPr>
          <p:spPr bwMode="auto">
            <a:xfrm>
              <a:off x="5675" y="10497"/>
              <a:ext cx="96" cy="9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3" name="Oval 14"/>
            <p:cNvSpPr>
              <a:spLocks noChangeArrowheads="1"/>
            </p:cNvSpPr>
            <p:nvPr/>
          </p:nvSpPr>
          <p:spPr bwMode="auto">
            <a:xfrm>
              <a:off x="5061" y="9388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4" name="Oval 13"/>
            <p:cNvSpPr>
              <a:spLocks noChangeArrowheads="1"/>
            </p:cNvSpPr>
            <p:nvPr/>
          </p:nvSpPr>
          <p:spPr bwMode="auto">
            <a:xfrm>
              <a:off x="6014" y="8795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5" name="Text Box 12"/>
            <p:cNvSpPr txBox="1">
              <a:spLocks noChangeArrowheads="1"/>
            </p:cNvSpPr>
            <p:nvPr/>
          </p:nvSpPr>
          <p:spPr bwMode="auto">
            <a:xfrm>
              <a:off x="5176" y="9263"/>
              <a:ext cx="578" cy="352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lang="en-US" b="1" i="1" baseline="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30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66" name="Text Box 11"/>
            <p:cNvSpPr txBox="1">
              <a:spLocks noChangeArrowheads="1"/>
            </p:cNvSpPr>
            <p:nvPr/>
          </p:nvSpPr>
          <p:spPr bwMode="auto">
            <a:xfrm>
              <a:off x="2555" y="9328"/>
              <a:ext cx="560" cy="444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67" name="Line 10"/>
            <p:cNvSpPr>
              <a:spLocks noChangeShapeType="1"/>
            </p:cNvSpPr>
            <p:nvPr/>
          </p:nvSpPr>
          <p:spPr bwMode="auto">
            <a:xfrm flipV="1">
              <a:off x="4467" y="8442"/>
              <a:ext cx="1208" cy="97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8" name="Oval 9"/>
            <p:cNvSpPr>
              <a:spLocks noChangeArrowheads="1"/>
            </p:cNvSpPr>
            <p:nvPr/>
          </p:nvSpPr>
          <p:spPr bwMode="auto">
            <a:xfrm>
              <a:off x="5643" y="8393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69" name="Line 8"/>
            <p:cNvSpPr>
              <a:spLocks noChangeShapeType="1"/>
            </p:cNvSpPr>
            <p:nvPr/>
          </p:nvSpPr>
          <p:spPr bwMode="auto">
            <a:xfrm flipH="1">
              <a:off x="4425" y="9484"/>
              <a:ext cx="42" cy="177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70" name="Text Box 7"/>
            <p:cNvSpPr txBox="1">
              <a:spLocks noChangeArrowheads="1"/>
            </p:cNvSpPr>
            <p:nvPr/>
          </p:nvSpPr>
          <p:spPr bwMode="auto">
            <a:xfrm>
              <a:off x="4809" y="11265"/>
              <a:ext cx="667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XA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71" name="Oval 6"/>
            <p:cNvSpPr>
              <a:spLocks noChangeArrowheads="1"/>
            </p:cNvSpPr>
            <p:nvPr/>
          </p:nvSpPr>
          <p:spPr bwMode="auto">
            <a:xfrm>
              <a:off x="5380" y="9818"/>
              <a:ext cx="96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72" name="Text Box 5"/>
            <p:cNvSpPr txBox="1">
              <a:spLocks noChangeArrowheads="1"/>
            </p:cNvSpPr>
            <p:nvPr/>
          </p:nvSpPr>
          <p:spPr bwMode="auto">
            <a:xfrm>
              <a:off x="4174" y="11259"/>
              <a:ext cx="635" cy="334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XA’</a:t>
              </a:r>
              <a:r>
                <a:rPr lang="en-US" baseline="-30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</a:t>
              </a:r>
              <a:endParaRPr lang="en-US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35873" name="Oval 4"/>
            <p:cNvSpPr>
              <a:spLocks noChangeArrowheads="1"/>
            </p:cNvSpPr>
            <p:nvPr/>
          </p:nvSpPr>
          <p:spPr bwMode="auto">
            <a:xfrm>
              <a:off x="5328" y="10147"/>
              <a:ext cx="96" cy="9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74" name="Oval 3"/>
            <p:cNvSpPr>
              <a:spLocks noChangeArrowheads="1"/>
            </p:cNvSpPr>
            <p:nvPr/>
          </p:nvSpPr>
          <p:spPr bwMode="auto">
            <a:xfrm>
              <a:off x="4425" y="9353"/>
              <a:ext cx="96" cy="97"/>
            </a:xfrm>
            <a:prstGeom prst="ellipse">
              <a:avLst/>
            </a:prstGeom>
            <a:solidFill>
              <a:schemeClr val="tx1">
                <a:alpha val="52156"/>
              </a:schemeClr>
            </a:solidFill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35875" name="Text Box 2"/>
            <p:cNvSpPr txBox="1">
              <a:spLocks noChangeArrowheads="1"/>
            </p:cNvSpPr>
            <p:nvPr/>
          </p:nvSpPr>
          <p:spPr bwMode="auto">
            <a:xfrm>
              <a:off x="4136" y="9027"/>
              <a:ext cx="462" cy="333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</p:spPr>
          <p:txBody>
            <a:bodyPr lIns="60846" tIns="30423" rIns="60846" bIns="30423"/>
            <a:lstStyle/>
            <a:p>
              <a:r>
                <a:rPr lang="en-US" b="1" i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A’</a:t>
              </a:r>
              <a:r>
                <a:rPr lang="en-US" b="1" i="1" baseline="-250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t+1</a:t>
              </a:r>
              <a:endParaRPr lang="en-US" b="1" baseline="-25000">
                <a:latin typeface="Times New Roman" pitchFamily="18" charset="0"/>
                <a:ea typeface="Calibri" pitchFamily="34" charset="0"/>
                <a:cs typeface="Times New Roman" pitchFamily="18" charset="0"/>
              </a:endParaRPr>
            </a:p>
          </p:txBody>
        </p:sp>
      </p:grp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87FD10-9751-44E8-81A2-4C17735679E6}" type="slidenum">
              <a:rPr lang="en-AU" smtClean="0"/>
              <a:pPr>
                <a:defRPr/>
              </a:pPr>
              <a:t>29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Expenditure assessment guidelines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Issues paper released late last year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Category analysis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This is the second workshop on economic benchmarking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We released 3 briefing notes on economic benchmarking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NSP outputs and environmental variables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NSP Inputs</a:t>
            </a: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Dynamic model – decomposition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1500" y="1484313"/>
            <a:ext cx="3168650" cy="4525962"/>
          </a:xfrm>
        </p:spPr>
        <p:txBody>
          <a:bodyPr/>
          <a:lstStyle/>
          <a:p>
            <a:r>
              <a:rPr lang="en-AU" sz="2400" smtClean="0">
                <a:latin typeface="Lucida Fax" pitchFamily="18" charset="0"/>
              </a:rPr>
              <a:t>Potential efficiency change at time </a:t>
            </a:r>
            <a:r>
              <a:rPr lang="en-AU" sz="2400" i="1" smtClean="0">
                <a:latin typeface="Lucida Fax" pitchFamily="18" charset="0"/>
              </a:rPr>
              <a:t>t</a:t>
            </a:r>
          </a:p>
          <a:p>
            <a:pPr>
              <a:buFont typeface="Wingdings 2" pitchFamily="18" charset="2"/>
              <a:buNone/>
            </a:pPr>
            <a:endParaRPr lang="en-AU" sz="800" i="1" smtClean="0">
              <a:latin typeface="Lucida Fax" pitchFamily="18" charset="0"/>
            </a:endParaRPr>
          </a:p>
          <a:p>
            <a:r>
              <a:rPr lang="en-AU" sz="2400" smtClean="0">
                <a:latin typeface="Lucida Fax" pitchFamily="18" charset="0"/>
              </a:rPr>
              <a:t>Potential technical change from </a:t>
            </a:r>
            <a:r>
              <a:rPr lang="en-AU" sz="2400" i="1" smtClean="0">
                <a:latin typeface="Lucida Fax" pitchFamily="18" charset="0"/>
              </a:rPr>
              <a:t>t</a:t>
            </a:r>
            <a:r>
              <a:rPr lang="en-AU" sz="2400" smtClean="0">
                <a:latin typeface="Lucida Fax" pitchFamily="18" charset="0"/>
              </a:rPr>
              <a:t> to </a:t>
            </a:r>
            <a:r>
              <a:rPr lang="en-AU" sz="2400" i="1" smtClean="0">
                <a:latin typeface="Lucida Fax" pitchFamily="18" charset="0"/>
              </a:rPr>
              <a:t>t+1 (i.e., </a:t>
            </a:r>
            <a:r>
              <a:rPr lang="en-AU" sz="2400" smtClean="0">
                <a:latin typeface="Lucida Fax" pitchFamily="18" charset="0"/>
              </a:rPr>
              <a:t>frontier shift) </a:t>
            </a:r>
            <a:endParaRPr lang="en-AU" sz="2400" i="1" smtClean="0">
              <a:latin typeface="Lucida Fax" pitchFamily="18" charset="0"/>
            </a:endParaRPr>
          </a:p>
          <a:p>
            <a:pPr>
              <a:buFont typeface="Wingdings 2" pitchFamily="18" charset="2"/>
              <a:buNone/>
            </a:pPr>
            <a:endParaRPr lang="en-AU" sz="800" i="1" smtClean="0">
              <a:latin typeface="Lucida Fax" pitchFamily="18" charset="0"/>
            </a:endParaRPr>
          </a:p>
          <a:p>
            <a:r>
              <a:rPr lang="en-AU" sz="2400" smtClean="0">
                <a:latin typeface="Lucida Fax" pitchFamily="18" charset="0"/>
              </a:rPr>
              <a:t>Potential scale efficiency change</a:t>
            </a:r>
            <a:endParaRPr lang="en-AU" sz="2400" i="1" smtClean="0">
              <a:latin typeface="Lucida Fax" pitchFamily="18" charset="0"/>
            </a:endParaRPr>
          </a:p>
        </p:txBody>
      </p:sp>
      <p:sp>
        <p:nvSpPr>
          <p:cNvPr id="36868" name="AutoShape 30"/>
          <p:cNvSpPr>
            <a:spLocks noChangeAspect="1" noChangeArrowheads="1" noTextEdit="1"/>
          </p:cNvSpPr>
          <p:nvPr/>
        </p:nvSpPr>
        <p:spPr bwMode="auto">
          <a:xfrm>
            <a:off x="285750" y="1600200"/>
            <a:ext cx="51403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6869" name="Line 29"/>
          <p:cNvSpPr>
            <a:spLocks noChangeShapeType="1"/>
          </p:cNvSpPr>
          <p:nvPr/>
        </p:nvSpPr>
        <p:spPr bwMode="auto">
          <a:xfrm>
            <a:off x="746125" y="5484813"/>
            <a:ext cx="444976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6870" name="Line 28"/>
          <p:cNvSpPr>
            <a:spLocks noChangeShapeType="1"/>
          </p:cNvSpPr>
          <p:nvPr/>
        </p:nvSpPr>
        <p:spPr bwMode="auto">
          <a:xfrm flipV="1">
            <a:off x="746125" y="2214563"/>
            <a:ext cx="1588" cy="32702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6871" name="Line 27"/>
          <p:cNvSpPr>
            <a:spLocks noChangeShapeType="1"/>
          </p:cNvSpPr>
          <p:nvPr/>
        </p:nvSpPr>
        <p:spPr bwMode="auto">
          <a:xfrm flipV="1">
            <a:off x="2017713" y="4716463"/>
            <a:ext cx="1587" cy="7683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6872" name="Line 26"/>
          <p:cNvSpPr>
            <a:spLocks noChangeShapeType="1"/>
          </p:cNvSpPr>
          <p:nvPr/>
        </p:nvSpPr>
        <p:spPr bwMode="auto">
          <a:xfrm flipV="1">
            <a:off x="2019300" y="3929063"/>
            <a:ext cx="230188" cy="787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6873" name="Line 25"/>
          <p:cNvSpPr>
            <a:spLocks noChangeShapeType="1"/>
          </p:cNvSpPr>
          <p:nvPr/>
        </p:nvSpPr>
        <p:spPr bwMode="auto">
          <a:xfrm>
            <a:off x="3390900" y="2865438"/>
            <a:ext cx="106997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6874" name="Text Box 24"/>
          <p:cNvSpPr txBox="1">
            <a:spLocks noChangeArrowheads="1"/>
          </p:cNvSpPr>
          <p:nvPr/>
        </p:nvSpPr>
        <p:spPr bwMode="auto">
          <a:xfrm>
            <a:off x="4392613" y="5613400"/>
            <a:ext cx="1033462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Input</a:t>
            </a:r>
            <a:r>
              <a:rPr lang="en-US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Adj</a:t>
            </a:r>
            <a:endParaRPr lang="en-US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875" name="Text Box 23"/>
          <p:cNvSpPr txBox="1">
            <a:spLocks noChangeArrowheads="1"/>
          </p:cNvSpPr>
          <p:nvPr/>
        </p:nvSpPr>
        <p:spPr bwMode="auto">
          <a:xfrm>
            <a:off x="285750" y="1770063"/>
            <a:ext cx="862013" cy="4445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Output</a:t>
            </a:r>
          </a:p>
        </p:txBody>
      </p:sp>
      <p:sp>
        <p:nvSpPr>
          <p:cNvPr id="36876" name="Text Box 22"/>
          <p:cNvSpPr txBox="1">
            <a:spLocks noChangeArrowheads="1"/>
          </p:cNvSpPr>
          <p:nvPr/>
        </p:nvSpPr>
        <p:spPr bwMode="auto">
          <a:xfrm>
            <a:off x="439738" y="5484813"/>
            <a:ext cx="382587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36877" name="Text Box 21"/>
          <p:cNvSpPr txBox="1">
            <a:spLocks noChangeArrowheads="1"/>
          </p:cNvSpPr>
          <p:nvPr/>
        </p:nvSpPr>
        <p:spPr bwMode="auto">
          <a:xfrm>
            <a:off x="4392613" y="2643188"/>
            <a:ext cx="1108075" cy="3841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  <a:r>
              <a:rPr lang="en-US" b="1" i="1" baseline="-25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b="1" baseline="-25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878" name="Oval 20"/>
          <p:cNvSpPr>
            <a:spLocks noChangeArrowheads="1"/>
          </p:cNvSpPr>
          <p:nvPr/>
        </p:nvSpPr>
        <p:spPr bwMode="auto">
          <a:xfrm>
            <a:off x="2995613" y="3662363"/>
            <a:ext cx="92075" cy="1095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6879" name="Text Box 19"/>
          <p:cNvSpPr txBox="1">
            <a:spLocks noChangeArrowheads="1"/>
          </p:cNvSpPr>
          <p:nvPr/>
        </p:nvSpPr>
        <p:spPr bwMode="auto">
          <a:xfrm>
            <a:off x="3065463" y="3624263"/>
            <a:ext cx="485775" cy="4064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6880" name="Line 18"/>
          <p:cNvSpPr>
            <a:spLocks noChangeShapeType="1"/>
          </p:cNvSpPr>
          <p:nvPr/>
        </p:nvSpPr>
        <p:spPr bwMode="auto">
          <a:xfrm flipV="1">
            <a:off x="2249488" y="2855913"/>
            <a:ext cx="1144587" cy="10731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2441575" y="3662363"/>
            <a:ext cx="92075" cy="109537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376488" y="3825875"/>
            <a:ext cx="598487" cy="38258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sz="2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r>
              <a:rPr lang="en-US" sz="2000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1" name="Line 15"/>
          <p:cNvSpPr>
            <a:spLocks noChangeShapeType="1"/>
          </p:cNvSpPr>
          <p:nvPr/>
        </p:nvSpPr>
        <p:spPr bwMode="auto">
          <a:xfrm flipV="1">
            <a:off x="1776413" y="4324350"/>
            <a:ext cx="1587" cy="11604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 flipV="1">
            <a:off x="1776413" y="3133725"/>
            <a:ext cx="423862" cy="11906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3" name="Line 13"/>
          <p:cNvSpPr>
            <a:spLocks noChangeShapeType="1"/>
          </p:cNvSpPr>
          <p:nvPr/>
        </p:nvSpPr>
        <p:spPr bwMode="auto">
          <a:xfrm>
            <a:off x="3214688" y="2109788"/>
            <a:ext cx="1069975" cy="15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2200275" y="2109788"/>
            <a:ext cx="1014413" cy="10239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2595563" y="3079750"/>
            <a:ext cx="92075" cy="1079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2155825" y="3063875"/>
            <a:ext cx="92075" cy="111125"/>
          </a:xfrm>
          <a:prstGeom prst="ellipse">
            <a:avLst/>
          </a:prstGeom>
          <a:solidFill>
            <a:srgbClr val="FF0000">
              <a:alpha val="52156"/>
            </a:srgbClr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4244975" y="1884363"/>
            <a:ext cx="1255713" cy="4175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Frontier</a:t>
            </a:r>
            <a:r>
              <a:rPr lang="en-US" b="1" i="1" baseline="-25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 baseline="-250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8" name="AutoShape 8"/>
          <p:cNvCxnSpPr>
            <a:cxnSpLocks noChangeShapeType="1"/>
          </p:cNvCxnSpPr>
          <p:nvPr/>
        </p:nvCxnSpPr>
        <p:spPr bwMode="auto">
          <a:xfrm flipH="1">
            <a:off x="2622550" y="3709988"/>
            <a:ext cx="285750" cy="3175"/>
          </a:xfrm>
          <a:prstGeom prst="straightConnector1">
            <a:avLst/>
          </a:prstGeom>
          <a:noFill/>
          <a:ln w="349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473325" y="2728913"/>
            <a:ext cx="608013" cy="4048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1643063" y="2643188"/>
            <a:ext cx="738187" cy="404812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A’</a:t>
            </a:r>
            <a:r>
              <a:rPr lang="en-US" b="1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t+1</a:t>
            </a:r>
            <a:endParaRPr lang="en-US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1946275" y="3652838"/>
            <a:ext cx="92075" cy="112712"/>
          </a:xfrm>
          <a:prstGeom prst="ellipse">
            <a:avLst/>
          </a:prstGeom>
          <a:solidFill>
            <a:srgbClr val="7030A0">
              <a:alpha val="52156"/>
            </a:srgbClr>
          </a:solidFill>
          <a:ln w="9525">
            <a:solidFill>
              <a:srgbClr val="7030A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cxnSp>
        <p:nvCxnSpPr>
          <p:cNvPr id="32" name="AutoShape 4"/>
          <p:cNvCxnSpPr>
            <a:cxnSpLocks noChangeShapeType="1"/>
          </p:cNvCxnSpPr>
          <p:nvPr/>
        </p:nvCxnSpPr>
        <p:spPr bwMode="auto">
          <a:xfrm rot="21480000" flipV="1">
            <a:off x="2017713" y="3187700"/>
            <a:ext cx="163512" cy="419100"/>
          </a:xfrm>
          <a:prstGeom prst="straightConnector1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3" name="AutoShape 3"/>
          <p:cNvSpPr>
            <a:spLocks noChangeArrowheads="1"/>
          </p:cNvSpPr>
          <p:nvPr/>
        </p:nvSpPr>
        <p:spPr bwMode="auto">
          <a:xfrm rot="10800000">
            <a:off x="2101850" y="3606800"/>
            <a:ext cx="295275" cy="106363"/>
          </a:xfrm>
          <a:prstGeom prst="rightArrow">
            <a:avLst>
              <a:gd name="adj1" fmla="val 50000"/>
              <a:gd name="adj2" fmla="val 83566"/>
            </a:avLst>
          </a:prstGeom>
          <a:solidFill>
            <a:srgbClr val="7030A0">
              <a:alpha val="87057"/>
            </a:srgbClr>
          </a:solidFill>
          <a:ln w="34925">
            <a:solidFill>
              <a:srgbClr val="7030A0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649413" y="3524250"/>
            <a:ext cx="296862" cy="33813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/>
          <a:lstStyle/>
          <a:p>
            <a:r>
              <a:rPr lang="en-US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endParaRPr lang="en-US" b="1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52F37F-FB23-4E87-BBAE-955F751117FB}" type="slidenum">
              <a:rPr lang="en-AU" smtClean="0"/>
              <a:pPr>
                <a:defRPr/>
              </a:pPr>
              <a:t>30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/>
      <p:bldP spid="30" grpId="0"/>
      <p:bldP spid="31" grpId="0" animBg="1"/>
      <p:bldP spid="32" grpId="0" animBg="1"/>
      <p:bldP spid="33" grpId="0" animBg="1"/>
      <p:bldP spid="3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Key message from graphical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39750" y="1628775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Efficiency and productivity performance of individual NSPs over time are measured relative to the frontier, which may shift (out) periodically.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Productivity change may be attributable to factors such as technical change, efficiency change, and scale efficiency change.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08CC0-2B58-4A72-8438-AA8869FED122}" type="slidenum">
              <a:rPr lang="en-AU" smtClean="0"/>
              <a:pPr>
                <a:defRPr/>
              </a:pPr>
              <a:t>31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10525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Regulatory use of time-series analysis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68313" y="1628775"/>
            <a:ext cx="8424862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The results on performance change over time complement category analysis by identifying the scope for trend efficiency and productivity change.</a:t>
            </a:r>
          </a:p>
          <a:p>
            <a:pPr>
              <a:spcBef>
                <a:spcPts val="1200"/>
              </a:spcBef>
            </a:pPr>
            <a:r>
              <a:rPr lang="en-AU" smtClean="0">
                <a:latin typeface="Lucida Fax" pitchFamily="18" charset="0"/>
              </a:rPr>
              <a:t>This provides a basis for:</a:t>
            </a:r>
          </a:p>
          <a:p>
            <a:pPr lvl="1"/>
            <a:r>
              <a:rPr lang="en-AU" smtClean="0">
                <a:latin typeface="Lucida Fax" pitchFamily="18" charset="0"/>
              </a:rPr>
              <a:t>adjustment to cost escalation within a regulatory period;</a:t>
            </a:r>
          </a:p>
          <a:p>
            <a:pPr lvl="1"/>
            <a:r>
              <a:rPr lang="en-AU" smtClean="0">
                <a:latin typeface="Lucida Fax" pitchFamily="18" charset="0"/>
              </a:rPr>
              <a:t>adjustment to opex and capex over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82F45-BAA2-4C32-86E7-AB6215A78CA2}" type="slidenum">
              <a:rPr lang="en-AU" smtClean="0"/>
              <a:pPr>
                <a:defRPr/>
              </a:pPr>
              <a:t>32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92163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Long-run applications (1)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539750" y="1484313"/>
            <a:ext cx="8183563" cy="4187825"/>
          </a:xfrm>
        </p:spPr>
        <p:txBody>
          <a:bodyPr/>
          <a:lstStyle/>
          <a:p>
            <a:r>
              <a:rPr lang="en-AU" smtClean="0">
                <a:latin typeface="Lucida Fax" pitchFamily="18" charset="0"/>
              </a:rPr>
              <a:t>Adjusting for cost escalation: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Cost escalation requires a consideration of future productivity change to offset changes from input prices, operation scale, and step changes;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Observed trend productivity change (or some components) can be a good indicator of future productivity change;</a:t>
            </a:r>
          </a:p>
          <a:p>
            <a:pPr lvl="1">
              <a:spcBef>
                <a:spcPts val="600"/>
              </a:spcBef>
            </a:pPr>
            <a:r>
              <a:rPr lang="en-AU" smtClean="0">
                <a:latin typeface="Lucida Fax" pitchFamily="18" charset="0"/>
              </a:rPr>
              <a:t>This can be estimated by time-series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E83A8C-6C0D-4726-9BCD-A070E554C2E8}" type="slidenum">
              <a:rPr lang="en-AU" smtClean="0"/>
              <a:pPr>
                <a:defRPr/>
              </a:pPr>
              <a:t>33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/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Long-run applications (2)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392612"/>
          </a:xfrm>
        </p:spPr>
        <p:txBody>
          <a:bodyPr/>
          <a:lstStyle/>
          <a:p>
            <a:r>
              <a:rPr lang="en-AU" sz="2000" smtClean="0">
                <a:latin typeface="Lucida Fax" pitchFamily="18" charset="0"/>
              </a:rPr>
              <a:t>Adjusting for opex and capex: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 the longer term all inputs are variable;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Inefficiency that cannot be removed immediately is removable gradually, in addition to other major sources of productivity change such as technical change and scale efficiency change;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This sets out the longer-term target, leading to efficient levels of all inputs including  capital;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This may require gradual and smooth adjustment to capex;</a:t>
            </a:r>
          </a:p>
          <a:p>
            <a:pPr lvl="1"/>
            <a:r>
              <a:rPr lang="en-AU" sz="2000" smtClean="0">
                <a:latin typeface="Lucida Fax" pitchFamily="18" charset="0"/>
              </a:rPr>
              <a:t>An appropriate path toward the target may need to be set out </a:t>
            </a:r>
            <a:r>
              <a:rPr lang="en-AU" sz="2000" i="1" smtClean="0">
                <a:latin typeface="Lucida Fax" pitchFamily="18" charset="0"/>
              </a:rPr>
              <a:t>ex ante</a:t>
            </a:r>
            <a:r>
              <a:rPr lang="en-AU" sz="2000" smtClean="0">
                <a:latin typeface="Lucida Fax" pitchFamily="18" charset="0"/>
              </a:rPr>
              <a:t> to provide businesses incentives to out-perform and thus converge to the industry frontier.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0E1DBE-4D5F-46B5-8377-CF12C0BF86FE}" type="slidenum">
              <a:rPr lang="en-AU" smtClean="0"/>
              <a:pPr>
                <a:defRPr/>
              </a:pPr>
              <a:t>34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76250"/>
            <a:ext cx="8183562" cy="7207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Short-run vs long-run applications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41" name="Content Placeholder 40"/>
          <p:cNvSpPr>
            <a:spLocks noGrp="1"/>
          </p:cNvSpPr>
          <p:nvPr>
            <p:ph sz="half" idx="2"/>
          </p:nvPr>
        </p:nvSpPr>
        <p:spPr>
          <a:xfrm>
            <a:off x="5651500" y="1484313"/>
            <a:ext cx="3000375" cy="469741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If capital is fixed, then SR efficiency gains are made periodically via reduction in non-capital inputs;</a:t>
            </a:r>
          </a:p>
          <a:p>
            <a:pPr>
              <a:buFont typeface="Wingdings 2" pitchFamily="18" charset="2"/>
              <a:buNone/>
              <a:defRPr/>
            </a:pPr>
            <a:endParaRPr lang="en-AU" sz="1500" dirty="0" smtClean="0">
              <a:latin typeface="Lucida Fax" pitchFamily="18" charset="0"/>
            </a:endParaRPr>
          </a:p>
          <a:p>
            <a:pPr>
              <a:defRPr/>
            </a:pPr>
            <a:r>
              <a:rPr lang="en-AU" dirty="0" smtClean="0">
                <a:latin typeface="Lucida Fax" pitchFamily="18" charset="0"/>
              </a:rPr>
              <a:t>If capital is changeable, LR efficiency gains can be achieved incrementally  via adjustment to both opex and capex. 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1031" name="Text Box 32"/>
          <p:cNvSpPr txBox="1">
            <a:spLocks noChangeArrowheads="1"/>
          </p:cNvSpPr>
          <p:nvPr/>
        </p:nvSpPr>
        <p:spPr bwMode="auto">
          <a:xfrm>
            <a:off x="6100763" y="5602288"/>
            <a:ext cx="3603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32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3" name="Rectangle 36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34" name="Rectangle 37"/>
          <p:cNvSpPr>
            <a:spLocks noChangeArrowheads="1"/>
          </p:cNvSpPr>
          <p:nvPr/>
        </p:nvSpPr>
        <p:spPr bwMode="auto">
          <a:xfrm>
            <a:off x="0" y="16192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5" name="Rectangle 38"/>
          <p:cNvSpPr>
            <a:spLocks noChangeArrowheads="1"/>
          </p:cNvSpPr>
          <p:nvPr/>
        </p:nvSpPr>
        <p:spPr bwMode="auto">
          <a:xfrm>
            <a:off x="0" y="78105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6" name="Rectangle 39"/>
          <p:cNvSpPr>
            <a:spLocks noChangeArrowheads="1"/>
          </p:cNvSpPr>
          <p:nvPr/>
        </p:nvSpPr>
        <p:spPr bwMode="auto">
          <a:xfrm>
            <a:off x="0" y="14001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7" name="Rectangle 40"/>
          <p:cNvSpPr>
            <a:spLocks noChangeArrowheads="1"/>
          </p:cNvSpPr>
          <p:nvPr/>
        </p:nvSpPr>
        <p:spPr bwMode="auto">
          <a:xfrm>
            <a:off x="0" y="201930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8" name="Rectangle 41"/>
          <p:cNvSpPr>
            <a:spLocks noChangeArrowheads="1"/>
          </p:cNvSpPr>
          <p:nvPr/>
        </p:nvSpPr>
        <p:spPr bwMode="auto">
          <a:xfrm>
            <a:off x="0" y="263842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39" name="Rectangle 42"/>
          <p:cNvSpPr>
            <a:spLocks noChangeArrowheads="1"/>
          </p:cNvSpPr>
          <p:nvPr/>
        </p:nvSpPr>
        <p:spPr bwMode="auto">
          <a:xfrm>
            <a:off x="0" y="3257550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sp>
        <p:nvSpPr>
          <p:cNvPr id="1040" name="Rectangle 43"/>
          <p:cNvSpPr>
            <a:spLocks noChangeArrowheads="1"/>
          </p:cNvSpPr>
          <p:nvPr/>
        </p:nvSpPr>
        <p:spPr bwMode="auto">
          <a:xfrm>
            <a:off x="0" y="3876675"/>
            <a:ext cx="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45113" y="5805488"/>
          <a:ext cx="227012" cy="266700"/>
        </p:xfrm>
        <a:graphic>
          <a:graphicData uri="http://schemas.openxmlformats.org/presentationml/2006/ole">
            <p:oleObj spid="_x0000_s1026" r:id="rId4" imgW="139579" imgH="164957" progId="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73125" y="1571625"/>
          <a:ext cx="608013" cy="271463"/>
        </p:xfrm>
        <a:graphic>
          <a:graphicData uri="http://schemas.openxmlformats.org/presentationml/2006/ole">
            <p:oleObj spid="_x0000_s1027" r:id="rId5" imgW="164885" imgH="164885" progId="">
              <p:embed/>
            </p:oleObj>
          </a:graphicData>
        </a:graphic>
      </p:graphicFrame>
      <p:sp>
        <p:nvSpPr>
          <p:cNvPr id="1041" name="Line 29"/>
          <p:cNvSpPr>
            <a:spLocks noChangeShapeType="1"/>
          </p:cNvSpPr>
          <p:nvPr/>
        </p:nvSpPr>
        <p:spPr bwMode="auto">
          <a:xfrm flipV="1">
            <a:off x="1277938" y="1736725"/>
            <a:ext cx="0" cy="395605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042" name="Line 28"/>
          <p:cNvSpPr>
            <a:spLocks noChangeShapeType="1"/>
          </p:cNvSpPr>
          <p:nvPr/>
        </p:nvSpPr>
        <p:spPr bwMode="auto">
          <a:xfrm>
            <a:off x="1277938" y="5692775"/>
            <a:ext cx="4225925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1043" name="Arc 27"/>
          <p:cNvSpPr>
            <a:spLocks/>
          </p:cNvSpPr>
          <p:nvPr/>
        </p:nvSpPr>
        <p:spPr bwMode="auto">
          <a:xfrm rot="10800000">
            <a:off x="2571750" y="1928813"/>
            <a:ext cx="2582863" cy="21129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44" name="Text Box 25"/>
          <p:cNvSpPr txBox="1">
            <a:spLocks noChangeArrowheads="1"/>
          </p:cNvSpPr>
          <p:nvPr/>
        </p:nvSpPr>
        <p:spPr bwMode="auto">
          <a:xfrm>
            <a:off x="714375" y="1736725"/>
            <a:ext cx="423863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5" name="Text Box 23"/>
          <p:cNvSpPr txBox="1">
            <a:spLocks noChangeArrowheads="1"/>
          </p:cNvSpPr>
          <p:nvPr/>
        </p:nvSpPr>
        <p:spPr bwMode="auto">
          <a:xfrm>
            <a:off x="793750" y="3232150"/>
            <a:ext cx="4984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6" name="Text Box 19"/>
          <p:cNvSpPr txBox="1">
            <a:spLocks noChangeArrowheads="1"/>
          </p:cNvSpPr>
          <p:nvPr/>
        </p:nvSpPr>
        <p:spPr bwMode="auto">
          <a:xfrm>
            <a:off x="2405063" y="3935413"/>
            <a:ext cx="4143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/>
          </a:p>
        </p:txBody>
      </p:sp>
      <p:sp>
        <p:nvSpPr>
          <p:cNvPr id="1047" name="Text Box 12"/>
          <p:cNvSpPr txBox="1">
            <a:spLocks noChangeArrowheads="1"/>
          </p:cNvSpPr>
          <p:nvPr/>
        </p:nvSpPr>
        <p:spPr bwMode="auto">
          <a:xfrm>
            <a:off x="855663" y="5692775"/>
            <a:ext cx="42227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</a:p>
        </p:txBody>
      </p:sp>
      <p:sp>
        <p:nvSpPr>
          <p:cNvPr id="1048" name="Line 11"/>
          <p:cNvSpPr>
            <a:spLocks noChangeShapeType="1"/>
          </p:cNvSpPr>
          <p:nvPr/>
        </p:nvSpPr>
        <p:spPr bwMode="auto">
          <a:xfrm>
            <a:off x="2405063" y="4081463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AU"/>
          </a:p>
        </p:txBody>
      </p:sp>
      <p:sp>
        <p:nvSpPr>
          <p:cNvPr id="1049" name="Line 10"/>
          <p:cNvSpPr>
            <a:spLocks noChangeShapeType="1"/>
          </p:cNvSpPr>
          <p:nvPr/>
        </p:nvSpPr>
        <p:spPr bwMode="auto">
          <a:xfrm>
            <a:off x="1285875" y="3857625"/>
            <a:ext cx="2357438" cy="1857375"/>
          </a:xfrm>
          <a:prstGeom prst="line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none" w="med" len="sm"/>
          </a:ln>
        </p:spPr>
        <p:txBody>
          <a:bodyPr/>
          <a:lstStyle/>
          <a:p>
            <a:endParaRPr lang="en-AU"/>
          </a:p>
        </p:txBody>
      </p:sp>
      <p:sp>
        <p:nvSpPr>
          <p:cNvPr id="1050" name="Text Box 6"/>
          <p:cNvSpPr txBox="1">
            <a:spLocks noChangeArrowheads="1"/>
          </p:cNvSpPr>
          <p:nvPr/>
        </p:nvSpPr>
        <p:spPr bwMode="auto">
          <a:xfrm>
            <a:off x="5143500" y="3786188"/>
            <a:ext cx="714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lang="en-US" sz="2000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endParaRPr lang="en-US" sz="20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0" name="Oval 49"/>
          <p:cNvSpPr/>
          <p:nvPr/>
        </p:nvSpPr>
        <p:spPr>
          <a:xfrm flipV="1">
            <a:off x="2357438" y="4643438"/>
            <a:ext cx="142875" cy="136525"/>
          </a:xfrm>
          <a:prstGeom prst="ellipse">
            <a:avLst/>
          </a:prstGeom>
          <a:solidFill>
            <a:schemeClr val="tx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3929063" y="3071813"/>
            <a:ext cx="125412" cy="1254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 dirty="0"/>
          </a:p>
        </p:txBody>
      </p:sp>
      <p:sp>
        <p:nvSpPr>
          <p:cNvPr id="44" name="Arc 27"/>
          <p:cNvSpPr>
            <a:spLocks/>
          </p:cNvSpPr>
          <p:nvPr/>
        </p:nvSpPr>
        <p:spPr bwMode="auto">
          <a:xfrm rot="11189284">
            <a:off x="1403350" y="3017838"/>
            <a:ext cx="2952750" cy="22526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chemeClr val="accent5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4286250" y="5143500"/>
            <a:ext cx="712788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</a:t>
            </a:r>
            <a:r>
              <a:rPr lang="en-US" sz="2000" baseline="-30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rot="10800000">
            <a:off x="3071813" y="3143250"/>
            <a:ext cx="865187" cy="142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>
            <a:off x="1571625" y="3143250"/>
            <a:ext cx="1365250" cy="142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2" idx="3"/>
            <a:endCxn id="50" idx="5"/>
          </p:cNvCxnSpPr>
          <p:nvPr/>
        </p:nvCxnSpPr>
        <p:spPr>
          <a:xfrm flipH="1">
            <a:off x="2479675" y="3179763"/>
            <a:ext cx="1468438" cy="148431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714500" y="2571750"/>
            <a:ext cx="25717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AU">
                <a:latin typeface="Times New Roman" pitchFamily="18" charset="0"/>
                <a:cs typeface="Times New Roman" pitchFamily="18" charset="0"/>
              </a:rPr>
              <a:t>…… SR efficiency gains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 rot="-2808247">
            <a:off x="2560638" y="3967162"/>
            <a:ext cx="20716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AU">
                <a:latin typeface="Times New Roman" pitchFamily="18" charset="0"/>
                <a:cs typeface="Times New Roman" pitchFamily="18" charset="0"/>
              </a:rPr>
              <a:t>LR efficiency gains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B2325-80F9-4889-9D1F-6CED1DC9259C}" type="slidenum">
              <a:rPr lang="en-AU" smtClean="0"/>
              <a:pPr>
                <a:defRPr/>
              </a:pPr>
              <a:t>35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5084763"/>
            <a:ext cx="8183562" cy="6778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AU" b="1" dirty="0" smtClean="0">
                <a:latin typeface="Lucida Fax" pitchFamily="18" charset="0"/>
              </a:rPr>
              <a:t>BENCHMARKING — DEVELOPMENT AND IMPLEMENTATION</a:t>
            </a:r>
            <a:endParaRPr lang="en-AU" b="1" dirty="0">
              <a:latin typeface="Lucida Fax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D7CFD7-93E3-4035-8CFD-44BC16283387}" type="slidenum">
              <a:rPr lang="en-AU" smtClean="0"/>
              <a:pPr>
                <a:defRPr/>
              </a:pPr>
              <a:t>36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1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sz="3200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Development</a:t>
            </a:r>
            <a:endParaRPr lang="en-AU" sz="3200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183562" cy="4260850"/>
          </a:xfrm>
        </p:spPr>
        <p:txBody>
          <a:bodyPr/>
          <a:lstStyle/>
          <a:p>
            <a:pPr eaLnBrk="1" hangingPunct="1"/>
            <a:r>
              <a:rPr lang="en-AU" sz="2000" smtClean="0">
                <a:latin typeface="Lucida Fax" pitchFamily="18" charset="0"/>
              </a:rPr>
              <a:t>Index methods such as multi-lateral TFP will probably be able to be implemented first given lesser requirements for numbers of observations and the more observations-intensive methods will come into play later on. 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Back casting data can potentially be used to undertake economic benchmarking in the near future, in conjunction with other techniques for expenditure assessment.   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Over time greater reliance may be placed on economic benchmarking results.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Annual benchmarking reports will play a key role in development and consultation.</a:t>
            </a:r>
          </a:p>
          <a:p>
            <a:pPr eaLnBrk="1" hangingPunct="1"/>
            <a:r>
              <a:rPr lang="en-AU" sz="2000" smtClean="0">
                <a:latin typeface="Lucida Fax" pitchFamily="18" charset="0"/>
              </a:rPr>
              <a:t>Data should be made publicly available to facilitate analysis by interested parties and to allow them to undertake their own economic benchmarking applications.</a:t>
            </a:r>
          </a:p>
          <a:p>
            <a:pPr eaLnBrk="1" hangingPunct="1"/>
            <a:endParaRPr lang="en-AU" sz="20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3B36A1-BA1E-4DF4-8802-C9A260D56711}" type="slidenum">
              <a:rPr lang="en-AU" smtClean="0"/>
              <a:pPr>
                <a:defRPr/>
              </a:pPr>
              <a:t>37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25000"/>
            <a:alpha val="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1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Implementation </a:t>
            </a:r>
            <a:r>
              <a:rPr lang="en-AU" dirty="0" smtClean="0">
                <a:latin typeface="Lucida Fax" pitchFamily="18" charset="0"/>
              </a:rPr>
              <a:t>– process to improve benchmarking applications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B84FA-5DCB-4B6A-8F67-72A5179B6333}" type="slidenum">
              <a:rPr lang="en-AU" smtClean="0"/>
              <a:pPr>
                <a:defRPr/>
              </a:pPr>
              <a:t>38</a:t>
            </a:fld>
            <a:endParaRPr lang="en-AU" dirty="0"/>
          </a:p>
        </p:txBody>
      </p:sp>
      <p:sp>
        <p:nvSpPr>
          <p:cNvPr id="44036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/>
          </a:p>
        </p:txBody>
      </p:sp>
      <p:grpSp>
        <p:nvGrpSpPr>
          <p:cNvPr id="44037" name="Group 1"/>
          <p:cNvGrpSpPr>
            <a:grpSpLocks noChangeAspect="1"/>
          </p:cNvGrpSpPr>
          <p:nvPr/>
        </p:nvGrpSpPr>
        <p:grpSpPr bwMode="auto">
          <a:xfrm>
            <a:off x="625475" y="1484313"/>
            <a:ext cx="8123238" cy="4941887"/>
            <a:chOff x="2370" y="7154"/>
            <a:chExt cx="7187" cy="4132"/>
          </a:xfrm>
        </p:grpSpPr>
        <p:sp>
          <p:nvSpPr>
            <p:cNvPr id="44039" name="Text Box 25"/>
            <p:cNvSpPr txBox="1">
              <a:spLocks noChangeArrowheads="1"/>
            </p:cNvSpPr>
            <p:nvPr/>
          </p:nvSpPr>
          <p:spPr bwMode="auto">
            <a:xfrm>
              <a:off x="4630" y="7154"/>
              <a:ext cx="2204" cy="34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6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Economic Benchmarking </a:t>
              </a:r>
              <a:endParaRPr lang="en-US" sz="1600" b="1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44040" name="AutoShape 24"/>
            <p:cNvCxnSpPr>
              <a:cxnSpLocks noChangeShapeType="1"/>
            </p:cNvCxnSpPr>
            <p:nvPr/>
          </p:nvCxnSpPr>
          <p:spPr bwMode="auto">
            <a:xfrm flipH="1">
              <a:off x="3568" y="7325"/>
              <a:ext cx="1062" cy="79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44041" name="AutoShape 23"/>
            <p:cNvCxnSpPr>
              <a:cxnSpLocks noChangeShapeType="1"/>
            </p:cNvCxnSpPr>
            <p:nvPr/>
          </p:nvCxnSpPr>
          <p:spPr bwMode="auto">
            <a:xfrm>
              <a:off x="6834" y="7325"/>
              <a:ext cx="1006" cy="7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4042" name="Text Box 22"/>
            <p:cNvSpPr txBox="1">
              <a:spLocks noChangeArrowheads="1"/>
            </p:cNvSpPr>
            <p:nvPr/>
          </p:nvSpPr>
          <p:spPr bwMode="auto">
            <a:xfrm>
              <a:off x="2370" y="8096"/>
              <a:ext cx="2692" cy="34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Publish data, methods and results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4043" name="Text Box 21"/>
            <p:cNvSpPr txBox="1">
              <a:spLocks noChangeArrowheads="1"/>
            </p:cNvSpPr>
            <p:nvPr/>
          </p:nvSpPr>
          <p:spPr bwMode="auto">
            <a:xfrm>
              <a:off x="5444" y="8097"/>
              <a:ext cx="4113" cy="34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Compare with NSP forecasts – materially different?</a:t>
              </a:r>
            </a:p>
          </p:txBody>
        </p:sp>
        <p:sp>
          <p:nvSpPr>
            <p:cNvPr id="44044" name="Text Box 20"/>
            <p:cNvSpPr txBox="1">
              <a:spLocks noChangeArrowheads="1"/>
            </p:cNvSpPr>
            <p:nvPr/>
          </p:nvSpPr>
          <p:spPr bwMode="auto">
            <a:xfrm>
              <a:off x="2548" y="7576"/>
              <a:ext cx="2518" cy="3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Annual benchmarking reporting </a:t>
              </a:r>
              <a:endParaRPr lang="en-US" sz="1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4045" name="Text Box 19"/>
            <p:cNvSpPr txBox="1">
              <a:spLocks noChangeArrowheads="1"/>
            </p:cNvSpPr>
            <p:nvPr/>
          </p:nvSpPr>
          <p:spPr bwMode="auto">
            <a:xfrm>
              <a:off x="6562" y="7576"/>
              <a:ext cx="2764" cy="3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Assessing expenditure proposal </a:t>
              </a:r>
              <a:endParaRPr lang="en-US" sz="1600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44046" name="AutoShape 18"/>
            <p:cNvCxnSpPr>
              <a:cxnSpLocks noChangeShapeType="1"/>
              <a:stCxn id="44042" idx="2"/>
              <a:endCxn id="44047" idx="0"/>
            </p:cNvCxnSpPr>
            <p:nvPr/>
          </p:nvCxnSpPr>
          <p:spPr bwMode="auto">
            <a:xfrm>
              <a:off x="3716" y="8438"/>
              <a:ext cx="11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4047" name="Text Box 17"/>
            <p:cNvSpPr txBox="1">
              <a:spLocks noChangeArrowheads="1"/>
            </p:cNvSpPr>
            <p:nvPr/>
          </p:nvSpPr>
          <p:spPr bwMode="auto">
            <a:xfrm>
              <a:off x="2867" y="8840"/>
              <a:ext cx="1720" cy="34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Solicit public feedback 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44048" name="AutoShape 16"/>
            <p:cNvCxnSpPr>
              <a:cxnSpLocks noChangeShapeType="1"/>
            </p:cNvCxnSpPr>
            <p:nvPr/>
          </p:nvCxnSpPr>
          <p:spPr bwMode="auto">
            <a:xfrm flipH="1">
              <a:off x="6570" y="8438"/>
              <a:ext cx="354" cy="3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4049" name="Text Box 15"/>
            <p:cNvSpPr txBox="1">
              <a:spLocks noChangeArrowheads="1"/>
            </p:cNvSpPr>
            <p:nvPr/>
          </p:nvSpPr>
          <p:spPr bwMode="auto">
            <a:xfrm>
              <a:off x="5062" y="8789"/>
              <a:ext cx="3578" cy="34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Request information from NSP/ other sources 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4050" name="Text Box 14"/>
            <p:cNvSpPr txBox="1">
              <a:spLocks noChangeArrowheads="1"/>
            </p:cNvSpPr>
            <p:nvPr/>
          </p:nvSpPr>
          <p:spPr bwMode="auto">
            <a:xfrm>
              <a:off x="6218" y="8488"/>
              <a:ext cx="569" cy="30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yes</a:t>
              </a:r>
              <a:endParaRPr lang="en-US" sz="1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4051" name="Text Box 13"/>
            <p:cNvSpPr txBox="1">
              <a:spLocks noChangeArrowheads="1"/>
            </p:cNvSpPr>
            <p:nvPr/>
          </p:nvSpPr>
          <p:spPr bwMode="auto">
            <a:xfrm>
              <a:off x="8823" y="8488"/>
              <a:ext cx="569" cy="3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sz="160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no</a:t>
              </a:r>
              <a:endParaRPr lang="en-US" sz="1600"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44052" name="Arc 12"/>
            <p:cNvSpPr>
              <a:spLocks/>
            </p:cNvSpPr>
            <p:nvPr/>
          </p:nvSpPr>
          <p:spPr bwMode="auto">
            <a:xfrm rot="10800000">
              <a:off x="6080" y="9208"/>
              <a:ext cx="844" cy="257"/>
            </a:xfrm>
            <a:custGeom>
              <a:avLst/>
              <a:gdLst>
                <a:gd name="T0" fmla="*/ 1 w 21600"/>
                <a:gd name="T1" fmla="*/ 0 h 39015"/>
                <a:gd name="T2" fmla="*/ 1 w 21600"/>
                <a:gd name="T3" fmla="*/ 0 h 39015"/>
                <a:gd name="T4" fmla="*/ 0 w 21600"/>
                <a:gd name="T5" fmla="*/ 0 h 3901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015"/>
                <a:gd name="T11" fmla="*/ 21600 w 21600"/>
                <a:gd name="T12" fmla="*/ 39015 h 390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015" fill="none" extrusionOk="0">
                  <a:moveTo>
                    <a:pt x="8584" y="0"/>
                  </a:moveTo>
                  <a:cubicBezTo>
                    <a:pt x="16486" y="3422"/>
                    <a:pt x="21600" y="11210"/>
                    <a:pt x="21600" y="19821"/>
                  </a:cubicBezTo>
                  <a:cubicBezTo>
                    <a:pt x="21600" y="27902"/>
                    <a:pt x="17088" y="35308"/>
                    <a:pt x="9907" y="39015"/>
                  </a:cubicBezTo>
                </a:path>
                <a:path w="21600" h="39015" stroke="0" extrusionOk="0">
                  <a:moveTo>
                    <a:pt x="8584" y="0"/>
                  </a:moveTo>
                  <a:cubicBezTo>
                    <a:pt x="16486" y="3422"/>
                    <a:pt x="21600" y="11210"/>
                    <a:pt x="21600" y="19821"/>
                  </a:cubicBezTo>
                  <a:cubicBezTo>
                    <a:pt x="21600" y="27902"/>
                    <a:pt x="17088" y="35308"/>
                    <a:pt x="9907" y="39015"/>
                  </a:cubicBezTo>
                  <a:lnTo>
                    <a:pt x="0" y="1982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4053" name="Arc 11"/>
            <p:cNvSpPr>
              <a:spLocks/>
            </p:cNvSpPr>
            <p:nvPr/>
          </p:nvSpPr>
          <p:spPr bwMode="auto">
            <a:xfrm>
              <a:off x="6294" y="9208"/>
              <a:ext cx="844" cy="257"/>
            </a:xfrm>
            <a:custGeom>
              <a:avLst/>
              <a:gdLst>
                <a:gd name="T0" fmla="*/ 1 w 21600"/>
                <a:gd name="T1" fmla="*/ 0 h 39015"/>
                <a:gd name="T2" fmla="*/ 1 w 21600"/>
                <a:gd name="T3" fmla="*/ 0 h 39015"/>
                <a:gd name="T4" fmla="*/ 0 w 21600"/>
                <a:gd name="T5" fmla="*/ 0 h 39015"/>
                <a:gd name="T6" fmla="*/ 0 60000 65536"/>
                <a:gd name="T7" fmla="*/ 0 60000 65536"/>
                <a:gd name="T8" fmla="*/ 0 60000 65536"/>
                <a:gd name="T9" fmla="*/ 0 w 21600"/>
                <a:gd name="T10" fmla="*/ 0 h 39015"/>
                <a:gd name="T11" fmla="*/ 21600 w 21600"/>
                <a:gd name="T12" fmla="*/ 39015 h 390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39015" fill="none" extrusionOk="0">
                  <a:moveTo>
                    <a:pt x="8584" y="0"/>
                  </a:moveTo>
                  <a:cubicBezTo>
                    <a:pt x="16486" y="3422"/>
                    <a:pt x="21600" y="11210"/>
                    <a:pt x="21600" y="19821"/>
                  </a:cubicBezTo>
                  <a:cubicBezTo>
                    <a:pt x="21600" y="27902"/>
                    <a:pt x="17088" y="35308"/>
                    <a:pt x="9907" y="39015"/>
                  </a:cubicBezTo>
                </a:path>
                <a:path w="21600" h="39015" stroke="0" extrusionOk="0">
                  <a:moveTo>
                    <a:pt x="8584" y="0"/>
                  </a:moveTo>
                  <a:cubicBezTo>
                    <a:pt x="16486" y="3422"/>
                    <a:pt x="21600" y="11210"/>
                    <a:pt x="21600" y="19821"/>
                  </a:cubicBezTo>
                  <a:cubicBezTo>
                    <a:pt x="21600" y="27902"/>
                    <a:pt x="17088" y="35308"/>
                    <a:pt x="9907" y="39015"/>
                  </a:cubicBezTo>
                  <a:lnTo>
                    <a:pt x="0" y="1982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44054" name="Text Box 10"/>
            <p:cNvSpPr txBox="1">
              <a:spLocks noChangeArrowheads="1"/>
            </p:cNvSpPr>
            <p:nvPr/>
          </p:nvSpPr>
          <p:spPr bwMode="auto">
            <a:xfrm>
              <a:off x="5581" y="9549"/>
              <a:ext cx="2174" cy="346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Revise/refine benchmarking 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  <p:cxnSp>
          <p:nvCxnSpPr>
            <p:cNvPr id="44055" name="AutoShape 8"/>
            <p:cNvCxnSpPr>
              <a:cxnSpLocks noChangeShapeType="1"/>
            </p:cNvCxnSpPr>
            <p:nvPr/>
          </p:nvCxnSpPr>
          <p:spPr bwMode="auto">
            <a:xfrm flipH="1">
              <a:off x="6570" y="9895"/>
              <a:ext cx="4" cy="3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4056" name="Text Box 7"/>
            <p:cNvSpPr txBox="1">
              <a:spLocks noChangeArrowheads="1"/>
            </p:cNvSpPr>
            <p:nvPr/>
          </p:nvSpPr>
          <p:spPr bwMode="auto">
            <a:xfrm>
              <a:off x="5581" y="10246"/>
              <a:ext cx="2519" cy="345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Evidence from category analysis  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  <p:grpSp>
          <p:nvGrpSpPr>
            <p:cNvPr id="44057" name="Group 4"/>
            <p:cNvGrpSpPr>
              <a:grpSpLocks/>
            </p:cNvGrpSpPr>
            <p:nvPr/>
          </p:nvGrpSpPr>
          <p:grpSpPr bwMode="auto">
            <a:xfrm>
              <a:off x="8168" y="8438"/>
              <a:ext cx="722" cy="2000"/>
              <a:chOff x="8168" y="8438"/>
              <a:chExt cx="722" cy="2000"/>
            </a:xfrm>
          </p:grpSpPr>
          <p:cxnSp>
            <p:nvCxnSpPr>
              <p:cNvPr id="44060" name="AutoShape 6"/>
              <p:cNvCxnSpPr>
                <a:cxnSpLocks noChangeShapeType="1"/>
              </p:cNvCxnSpPr>
              <p:nvPr/>
            </p:nvCxnSpPr>
            <p:spPr bwMode="auto">
              <a:xfrm>
                <a:off x="8889" y="8438"/>
                <a:ext cx="1" cy="20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4061" name="AutoShape 5"/>
              <p:cNvCxnSpPr>
                <a:cxnSpLocks noChangeShapeType="1"/>
              </p:cNvCxnSpPr>
              <p:nvPr/>
            </p:nvCxnSpPr>
            <p:spPr bwMode="auto">
              <a:xfrm flipH="1">
                <a:off x="8168" y="10438"/>
                <a:ext cx="721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  <p:cxnSp>
          <p:nvCxnSpPr>
            <p:cNvPr id="44058" name="AutoShape 3"/>
            <p:cNvCxnSpPr>
              <a:cxnSpLocks noChangeShapeType="1"/>
            </p:cNvCxnSpPr>
            <p:nvPr/>
          </p:nvCxnSpPr>
          <p:spPr bwMode="auto">
            <a:xfrm flipH="1">
              <a:off x="6566" y="10591"/>
              <a:ext cx="4" cy="3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44059" name="Text Box 2"/>
            <p:cNvSpPr txBox="1">
              <a:spLocks noChangeArrowheads="1"/>
            </p:cNvSpPr>
            <p:nvPr/>
          </p:nvSpPr>
          <p:spPr bwMode="auto">
            <a:xfrm>
              <a:off x="5581" y="10942"/>
              <a:ext cx="2519" cy="34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n-US" sz="1400" b="1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Determine revenue requirements  </a:t>
              </a:r>
              <a:endParaRPr lang="en-US" sz="1400" b="1">
                <a:ea typeface="Calibri" pitchFamily="34" charset="0"/>
                <a:cs typeface="Times New Roman" pitchFamily="18" charset="0"/>
              </a:endParaRPr>
            </a:p>
          </p:txBody>
        </p:sp>
      </p:grpSp>
      <p:cxnSp>
        <p:nvCxnSpPr>
          <p:cNvPr id="30" name="Elbow Connector 29"/>
          <p:cNvCxnSpPr>
            <a:stCxn id="44047" idx="2"/>
          </p:cNvCxnSpPr>
          <p:nvPr/>
        </p:nvCxnSpPr>
        <p:spPr>
          <a:xfrm rot="16200000" flipH="1">
            <a:off x="2879725" y="3189288"/>
            <a:ext cx="638175" cy="2079625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Discussion of application of economic benchmarking</a:t>
            </a:r>
            <a:endParaRPr lang="en-AU" dirty="0">
              <a:latin typeface="Lucida Fax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endParaRPr lang="en-AU"/>
          </a:p>
        </p:txBody>
      </p:sp>
      <p:pic>
        <p:nvPicPr>
          <p:cNvPr id="4506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Response to briefing note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Briefing notes to provide context</a:t>
            </a:r>
          </a:p>
          <a:p>
            <a:pPr lvl="1" eaLnBrk="1" hangingPunct="1"/>
            <a:r>
              <a:rPr lang="en-AU" smtClean="0">
                <a:latin typeface="Lucida Fax" pitchFamily="18" charset="0"/>
              </a:rPr>
              <a:t>Stakeholders requested to provide responses so we can target workshops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One submission received from Grid Australia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Feedback on briefing notes</a:t>
            </a:r>
          </a:p>
        </p:txBody>
      </p:sp>
      <p:pic>
        <p:nvPicPr>
          <p:cNvPr id="1024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Presentation</a:t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/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>Economic Insights</a:t>
            </a:r>
            <a:br>
              <a:rPr lang="en-AU" dirty="0" smtClean="0">
                <a:latin typeface="Lucida Fax" pitchFamily="18" charset="0"/>
              </a:rPr>
            </a:br>
            <a:endParaRPr lang="en-AU" dirty="0">
              <a:latin typeface="Lucida Fax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AU" sz="3600" dirty="0" smtClean="0"/>
              <a:t>Outputs</a:t>
            </a:r>
            <a:endParaRPr lang="en-AU" sz="3600" dirty="0"/>
          </a:p>
        </p:txBody>
      </p:sp>
      <p:pic>
        <p:nvPicPr>
          <p:cNvPr id="4608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Outputs 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3600" smtClean="0">
                <a:latin typeface="Lucida Fax" pitchFamily="18" charset="0"/>
              </a:rPr>
              <a:t>Criteria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Aligns with NEL &amp; NER objectives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Reflects a service provided to customers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z="3200" smtClean="0">
                <a:latin typeface="Lucida Fax" pitchFamily="18" charset="0"/>
              </a:rPr>
              <a:t>Significant</a:t>
            </a:r>
          </a:p>
          <a:p>
            <a:pPr eaLnBrk="1" hangingPunct="1"/>
            <a:r>
              <a:rPr lang="en-AU" sz="3600" smtClean="0">
                <a:latin typeface="Lucida Fax" pitchFamily="18" charset="0"/>
              </a:rPr>
              <a:t>Billed vs Functional outputs</a:t>
            </a:r>
          </a:p>
          <a:p>
            <a:pPr eaLnBrk="1" hangingPunct="1"/>
            <a:r>
              <a:rPr lang="en-AU" sz="3600" smtClean="0">
                <a:latin typeface="Lucida Fax" pitchFamily="18" charset="0"/>
              </a:rPr>
              <a:t>Appropriate output specification</a:t>
            </a:r>
          </a:p>
          <a:p>
            <a:pPr eaLnBrk="1" hangingPunct="1"/>
            <a:endParaRPr lang="en-AU" sz="3600" smtClean="0"/>
          </a:p>
        </p:txBody>
      </p:sp>
      <p:pic>
        <p:nvPicPr>
          <p:cNvPr id="4710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Output specification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Shortlist /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strawman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8313" y="1700213"/>
          <a:ext cx="8183562" cy="41767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183562"/>
              </a:tblGrid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(total or by broad user type or by location)</a:t>
                      </a:r>
                      <a:endParaRPr lang="en-AU" dirty="0"/>
                    </a:p>
                  </a:txBody>
                  <a:tcPr/>
                </a:tc>
              </a:tr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entry and exit points</a:t>
                      </a:r>
                    </a:p>
                  </a:txBody>
                  <a:tcPr/>
                </a:tc>
              </a:tr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measured maximum demand for those users charged on this basis</a:t>
                      </a:r>
                    </a:p>
                  </a:txBody>
                  <a:tcPr/>
                </a:tc>
              </a:tr>
              <a:tr h="762768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capacity (taking account of both transformer and line/cable capacity)</a:t>
                      </a:r>
                      <a:endParaRPr lang="en-AU" dirty="0"/>
                    </a:p>
                  </a:txBody>
                  <a:tcPr/>
                </a:tc>
              </a:tr>
              <a:tr h="762768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dispatch intervals with market impact of outages greater than $10/</a:t>
                      </a:r>
                      <a:r>
                        <a:rPr kumimoji="0" lang="en-A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MWh</a:t>
                      </a:r>
                      <a:endParaRPr lang="en-AU" dirty="0"/>
                    </a:p>
                  </a:txBody>
                  <a:tcPr/>
                </a:tc>
              </a:tr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loss of supply event frequency</a:t>
                      </a:r>
                      <a:endParaRPr lang="en-AU" dirty="0"/>
                    </a:p>
                  </a:txBody>
                  <a:tcPr/>
                </a:tc>
              </a:tr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outage duration, and</a:t>
                      </a:r>
                      <a:endParaRPr lang="en-AU" dirty="0"/>
                    </a:p>
                  </a:txBody>
                  <a:tcPr/>
                </a:tc>
              </a:tr>
              <a:tr h="441921">
                <a:tc>
                  <a:txBody>
                    <a:bodyPr/>
                    <a:lstStyle/>
                    <a:p>
                      <a:r>
                        <a:rPr kumimoji="0" lang="en-A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 availability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8151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latin typeface="Lucida Fax" pitchFamily="18" charset="0"/>
              </a:rPr>
              <a:t>Presentation</a:t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/>
            </a:r>
            <a:br>
              <a:rPr lang="en-AU" dirty="0" smtClean="0">
                <a:latin typeface="Lucida Fax" pitchFamily="18" charset="0"/>
              </a:rPr>
            </a:br>
            <a:r>
              <a:rPr lang="en-AU" dirty="0" smtClean="0">
                <a:latin typeface="Lucida Fax" pitchFamily="18" charset="0"/>
              </a:rPr>
              <a:t>Economic Insights</a:t>
            </a:r>
            <a:br>
              <a:rPr lang="en-AU" dirty="0" smtClean="0">
                <a:latin typeface="Lucida Fax" pitchFamily="18" charset="0"/>
              </a:rPr>
            </a:br>
            <a:endParaRPr lang="en-AU" dirty="0">
              <a:latin typeface="Lucida Fax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en-AU" sz="3600" dirty="0" smtClean="0"/>
              <a:t>Environmental factors</a:t>
            </a:r>
            <a:endParaRPr lang="en-AU" sz="3600" dirty="0"/>
          </a:p>
        </p:txBody>
      </p:sp>
      <p:pic>
        <p:nvPicPr>
          <p:cNvPr id="4915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Environmental factors 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discussion points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z="3200" smtClean="0">
                <a:latin typeface="Lucida Fax" pitchFamily="18" charset="0"/>
              </a:rPr>
              <a:t>Criteria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Material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Exogenous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primary driver</a:t>
            </a:r>
          </a:p>
          <a:p>
            <a:pPr eaLnBrk="1" hangingPunct="1"/>
            <a:endParaRPr lang="en-AU" smtClean="0"/>
          </a:p>
        </p:txBody>
      </p:sp>
      <p:pic>
        <p:nvPicPr>
          <p:cNvPr id="5018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Environmental factors</a:t>
            </a:r>
            <a:b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</a:b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Shortlist / </a:t>
            </a:r>
            <a:r>
              <a:rPr lang="en-AU" dirty="0" err="1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strawman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endParaRPr lang="en-AU" sz="3600" smtClean="0"/>
          </a:p>
          <a:p>
            <a:r>
              <a:rPr lang="en-AU" sz="3600" smtClean="0"/>
              <a:t>Climatic effects</a:t>
            </a:r>
          </a:p>
          <a:p>
            <a:endParaRPr lang="en-AU" sz="3600" smtClean="0"/>
          </a:p>
          <a:p>
            <a:r>
              <a:rPr lang="en-AU" sz="3600" smtClean="0"/>
              <a:t>Terrain, and</a:t>
            </a:r>
          </a:p>
          <a:p>
            <a:endParaRPr lang="en-AU" sz="3600" smtClean="0"/>
          </a:p>
          <a:p>
            <a:r>
              <a:rPr lang="en-AU" sz="3600" smtClean="0"/>
              <a:t>Length and capacity measure(s)</a:t>
            </a:r>
          </a:p>
          <a:p>
            <a:pPr eaLnBrk="1" hangingPunct="1"/>
            <a:endParaRPr lang="en-AU" smtClean="0"/>
          </a:p>
        </p:txBody>
      </p:sp>
      <p:pic>
        <p:nvPicPr>
          <p:cNvPr id="5120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Response to briefing note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r>
              <a:rPr lang="en-AU" smtClean="0"/>
              <a:t>Operating environment variables and precision of benchmarking </a:t>
            </a:r>
          </a:p>
          <a:p>
            <a:r>
              <a:rPr lang="en-AU" smtClean="0"/>
              <a:t>Relationship between outputs and the obligations TNSPs are required to meet</a:t>
            </a:r>
          </a:p>
          <a:p>
            <a:r>
              <a:rPr lang="en-AU" smtClean="0"/>
              <a:t>Relationship between STPIS and benchmarking </a:t>
            </a:r>
          </a:p>
          <a:p>
            <a:r>
              <a:rPr lang="en-AU" smtClean="0"/>
              <a:t>Purpose of benchmarking in incentive based regulation and role in forecasting expenditure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1268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Structure of this workshop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This workshop has three parts: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Application of economic benchmarking techniques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What are the outputs?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</a:pPr>
            <a:r>
              <a:rPr lang="en-AU" smtClean="0">
                <a:latin typeface="Lucida Fax" pitchFamily="18" charset="0"/>
              </a:rPr>
              <a:t>What are the environmental factors?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2292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Overall objective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Measure the relative efficiency of TNSPs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Measure the change in efficiency over time of TNSPs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Use these measures of efficiency to assist us assess expenditure proposals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Report on relative efficiency of NSPs in benchmarking reports</a:t>
            </a:r>
          </a:p>
        </p:txBody>
      </p:sp>
      <p:pic>
        <p:nvPicPr>
          <p:cNvPr id="13316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Initial objectives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/>
            <a:r>
              <a:rPr lang="en-AU" smtClean="0">
                <a:latin typeface="Lucida Fax" pitchFamily="18" charset="0"/>
              </a:rPr>
              <a:t>Consider appropriate model specification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AU" smtClean="0">
                <a:latin typeface="Lucida Fax" pitchFamily="18" charset="0"/>
              </a:rPr>
              <a:t>i.e. - the inputs, outputs and environmental variables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Establish a consistent data set that enables a number of techniques to be applied</a:t>
            </a:r>
          </a:p>
          <a:p>
            <a:pPr eaLnBrk="1" hangingPunct="1"/>
            <a:r>
              <a:rPr lang="en-AU" smtClean="0">
                <a:latin typeface="Lucida Fax" pitchFamily="18" charset="0"/>
              </a:rPr>
              <a:t>Set out the role of economic benchmarking in assessing expenditure forecasts</a:t>
            </a:r>
          </a:p>
          <a:p>
            <a:pPr eaLnBrk="1" hangingPunct="1"/>
            <a:endParaRPr lang="en-AU" smtClean="0">
              <a:latin typeface="Lucida Fax" pitchFamily="18" charset="0"/>
            </a:endParaRPr>
          </a:p>
        </p:txBody>
      </p:sp>
      <p:pic>
        <p:nvPicPr>
          <p:cNvPr id="14340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10509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Consultation process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68313" y="1700213"/>
            <a:ext cx="8183562" cy="4187825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We are moving from principle to practical issues</a:t>
            </a:r>
          </a:p>
          <a:p>
            <a:pPr eaLnBrk="1" hangingPunct="1">
              <a:defRPr/>
            </a:pPr>
            <a:r>
              <a:rPr lang="en-AU" dirty="0" smtClean="0">
                <a:latin typeface="Lucida Fax" pitchFamily="18" charset="0"/>
              </a:rPr>
              <a:t>Three phases of workshops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Identification of inputs, outputs &amp; environmental factors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Measurement</a:t>
            </a:r>
          </a:p>
          <a:p>
            <a:pPr marL="804863" lvl="1" indent="-457200" eaLnBrk="1" hangingPunct="1">
              <a:buFont typeface="Verdana" pitchFamily="34" charset="0"/>
              <a:buAutoNum type="arabicPeriod"/>
              <a:defRPr/>
            </a:pPr>
            <a:r>
              <a:rPr lang="en-AU" dirty="0" smtClean="0">
                <a:latin typeface="Lucida Fax" pitchFamily="18" charset="0"/>
              </a:rPr>
              <a:t>Application</a:t>
            </a:r>
          </a:p>
          <a:p>
            <a:pPr marL="522288" indent="-457200" eaLnBrk="1" hangingPunct="1">
              <a:defRPr/>
            </a:pPr>
            <a:r>
              <a:rPr lang="en-AU" dirty="0" smtClean="0">
                <a:latin typeface="Lucida Fax" pitchFamily="18" charset="0"/>
              </a:rPr>
              <a:t>Timings available on our website</a:t>
            </a:r>
          </a:p>
        </p:txBody>
      </p:sp>
      <p:pic>
        <p:nvPicPr>
          <p:cNvPr id="15364" name="Picture 3" descr="D10 1334418  AER logo_landscape_RGB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1920</Words>
  <Application>Microsoft Office PowerPoint</Application>
  <PresentationFormat>On-screen Show (4:3)</PresentationFormat>
  <Paragraphs>349</Paragraphs>
  <Slides>45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Verdana</vt:lpstr>
      <vt:lpstr>Wingdings 2</vt:lpstr>
      <vt:lpstr>Calibri</vt:lpstr>
      <vt:lpstr>Lucida Fax</vt:lpstr>
      <vt:lpstr>Times New Roman</vt:lpstr>
      <vt:lpstr>Aspect</vt:lpstr>
      <vt:lpstr>Better Regulation workshop   transmission outputs and environmental factors</vt:lpstr>
      <vt:lpstr>Agenda</vt:lpstr>
      <vt:lpstr>Expenditure assessment guidelines</vt:lpstr>
      <vt:lpstr>Response to briefing note</vt:lpstr>
      <vt:lpstr>Response to briefing note</vt:lpstr>
      <vt:lpstr>Structure of this workshop</vt:lpstr>
      <vt:lpstr>Overall objective</vt:lpstr>
      <vt:lpstr>Initial objectives</vt:lpstr>
      <vt:lpstr>Consultation process</vt:lpstr>
      <vt:lpstr>Consultation with sector</vt:lpstr>
      <vt:lpstr>Potential application of economic benchmarking  </vt:lpstr>
      <vt:lpstr>Presentation structure</vt:lpstr>
      <vt:lpstr>BACKGROUND AND KEY CONCEPTS</vt:lpstr>
      <vt:lpstr>Efficiency and the AER’s task</vt:lpstr>
      <vt:lpstr>What is economic benchmarking?</vt:lpstr>
      <vt:lpstr>Application of economic benchmarking</vt:lpstr>
      <vt:lpstr>Application to opex assessment</vt:lpstr>
      <vt:lpstr> APPLICATIONS — CROSS-SECTIONAL ANALYSIS</vt:lpstr>
      <vt:lpstr>Cross-sectional analysis</vt:lpstr>
      <vt:lpstr>Basic model – one output</vt:lpstr>
      <vt:lpstr>Extended model – two outputs  </vt:lpstr>
      <vt:lpstr>Extended model – two outputs  </vt:lpstr>
      <vt:lpstr>Extended model – adjusting for environmental factors</vt:lpstr>
      <vt:lpstr>Key message from graphical analysis</vt:lpstr>
      <vt:lpstr>Regulatory use of cross-sectional analysis</vt:lpstr>
      <vt:lpstr>Short-run applications</vt:lpstr>
      <vt:lpstr>APPLICATIONS — TIME-SERIES ANALYSIS</vt:lpstr>
      <vt:lpstr>Time-series analysis</vt:lpstr>
      <vt:lpstr>Dynamic model – changes over time</vt:lpstr>
      <vt:lpstr>Dynamic model – decomposition</vt:lpstr>
      <vt:lpstr>Key message from graphical analysis</vt:lpstr>
      <vt:lpstr>Regulatory use of time-series analysis</vt:lpstr>
      <vt:lpstr>Long-run applications (1)</vt:lpstr>
      <vt:lpstr>Long-run applications (2)</vt:lpstr>
      <vt:lpstr>Short-run vs long-run applications</vt:lpstr>
      <vt:lpstr>BENCHMARKING — DEVELOPMENT AND IMPLEMENTATION</vt:lpstr>
      <vt:lpstr>Development</vt:lpstr>
      <vt:lpstr>Implementation – process to improve benchmarking applications</vt:lpstr>
      <vt:lpstr>Discussion of application of economic benchmarking</vt:lpstr>
      <vt:lpstr>Presentation  Economic Insights </vt:lpstr>
      <vt:lpstr>Outputs discussion points</vt:lpstr>
      <vt:lpstr>Output specification Shortlist / strawman</vt:lpstr>
      <vt:lpstr>Presentation  Economic Insights </vt:lpstr>
      <vt:lpstr>Environmental factors  discussion points</vt:lpstr>
      <vt:lpstr>Environmental factors Shortlist / strawman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TNSP outputs &amp; environmental factors</dc:title>
  <dc:creator/>
  <cp:lastModifiedBy/>
  <cp:revision>1</cp:revision>
  <dcterms:created xsi:type="dcterms:W3CDTF">2013-03-21T02:33:52Z</dcterms:created>
  <dcterms:modified xsi:type="dcterms:W3CDTF">2013-03-21T02:34:16Z</dcterms:modified>
</cp:coreProperties>
</file>